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84" r:id="rId2"/>
    <p:sldId id="283" r:id="rId3"/>
    <p:sldId id="287" r:id="rId4"/>
    <p:sldId id="288" r:id="rId5"/>
    <p:sldId id="299" r:id="rId6"/>
    <p:sldId id="289" r:id="rId7"/>
    <p:sldId id="302" r:id="rId8"/>
    <p:sldId id="292" r:id="rId9"/>
    <p:sldId id="307" r:id="rId10"/>
  </p:sldIdLst>
  <p:sldSz cx="12192000" cy="6858000"/>
  <p:notesSz cx="6858000" cy="9144000"/>
  <p:embeddedFontLst>
    <p:embeddedFont>
      <p:font typeface="Adobe 繁黑體 Std B" panose="020B0700000000000000" pitchFamily="34" charset="-128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楷体" panose="02010609060101010101" pitchFamily="49" charset="-122"/>
      <p:regular r:id="rId17"/>
    </p:embeddedFont>
  </p:embeddedFontLst>
  <p:custShowLst>
    <p:custShow name="自定义放映 1" id="0">
      <p:sldLst>
        <p:sld r:id="rId2"/>
        <p:sld r:id="rId3"/>
        <p:sld r:id="rId4"/>
        <p:sld r:id="rId5"/>
        <p:sld r:id="rId6"/>
        <p:sld r:id="rId7"/>
        <p:sld r:id="rId8"/>
      </p:sldLst>
    </p:custShow>
  </p:custShowLst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E8E5"/>
    <a:srgbClr val="36796A"/>
    <a:srgbClr val="72A376"/>
    <a:srgbClr val="B0CCB0"/>
    <a:srgbClr val="CDBF97"/>
    <a:srgbClr val="8D7545"/>
    <a:srgbClr val="E4CBCB"/>
    <a:srgbClr val="A88755"/>
    <a:srgbClr val="1F2020"/>
    <a:srgbClr val="26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5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/>
                <a:ea typeface="宋体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/>
                <a:ea typeface="宋体"/>
              </a:defRPr>
            </a:lvl1pPr>
          </a:lstStyle>
          <a:p>
            <a:fld id="{11577D22-AD28-43FC-8EB4-B134A7D334C3}" type="datetimeFigureOut">
              <a:rPr lang="zh-CN" altLang="en-US" smtClean="0"/>
              <a:pPr/>
              <a:t>2020/11/18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/>
                <a:ea typeface="宋体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/>
                <a:ea typeface="宋体"/>
              </a:defRPr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/>
        <a:ea typeface="宋体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/>
        <a:ea typeface="宋体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/>
        <a:ea typeface="宋体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/>
        <a:ea typeface="宋体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/>
        <a:ea typeface="宋体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435600"/>
            <a:ext cx="12192000" cy="1422400"/>
          </a:xfrm>
          <a:prstGeom prst="rect">
            <a:avLst/>
          </a:prstGeom>
          <a:solidFill>
            <a:srgbClr val="3679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7CC699-FF2C-481C-BD03-B023455FDC88}"/>
              </a:ext>
            </a:extLst>
          </p:cNvPr>
          <p:cNvSpPr txBox="1"/>
          <p:nvPr/>
        </p:nvSpPr>
        <p:spPr>
          <a:xfrm>
            <a:off x="2837789" y="1781844"/>
            <a:ext cx="5836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defRPr/>
            </a:pPr>
            <a:r>
              <a:rPr lang="en-US" altLang="zh-CN" sz="6000" b="1" dirty="0">
                <a:solidFill>
                  <a:srgbClr val="36796A"/>
                </a:solidFill>
                <a:latin typeface="宋体"/>
                <a:ea typeface="宋体"/>
                <a:sym typeface="Source Han Sans HW SC"/>
              </a:rPr>
              <a:t>DBSCAN</a:t>
            </a:r>
            <a:r>
              <a:rPr lang="zh-CN" altLang="en-US" sz="6000" b="1" dirty="0">
                <a:solidFill>
                  <a:srgbClr val="36796A"/>
                </a:solidFill>
                <a:latin typeface="宋体"/>
                <a:ea typeface="宋体"/>
                <a:sym typeface="Source Han Sans HW SC"/>
              </a:rPr>
              <a:t>算法</a:t>
            </a:r>
            <a:endParaRPr kumimoji="0" lang="en-US" altLang="zh-CN" sz="6000" b="1" kern="1200" cap="none" spc="0" normalizeH="0" baseline="0" noProof="0" dirty="0">
              <a:solidFill>
                <a:srgbClr val="36796A"/>
              </a:solidFill>
              <a:latin typeface="宋体"/>
              <a:ea typeface="宋体"/>
              <a:sym typeface="Source Han Sans HW SC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092C5E-4308-4C62-83C9-67C16EF5FEF4}"/>
              </a:ext>
            </a:extLst>
          </p:cNvPr>
          <p:cNvSpPr txBox="1"/>
          <p:nvPr/>
        </p:nvSpPr>
        <p:spPr>
          <a:xfrm>
            <a:off x="5084069" y="3716443"/>
            <a:ext cx="3018753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algn="ctr" defTabSz="901065">
              <a:buClrTx/>
              <a:buSzTx/>
              <a:buFontTx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36796A"/>
                </a:solidFill>
                <a:latin typeface="宋体"/>
                <a:ea typeface="宋体"/>
                <a:cs typeface="经典综艺体简" panose="02010609000101010101" pitchFamily="49" charset="-122"/>
                <a:sym typeface="Source Han Sans HW SC"/>
              </a:rPr>
              <a:t>汇报人：田楷文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490B34-00A9-4797-832D-0C9FA8DC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765" b="39484"/>
          <a:stretch/>
        </p:blipFill>
        <p:spPr>
          <a:xfrm rot="10800000">
            <a:off x="0" y="2941320"/>
            <a:ext cx="4429579" cy="39166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14C6190-78B2-4CD8-B63F-5F6FF453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" r="70130" b="48355"/>
          <a:stretch/>
        </p:blipFill>
        <p:spPr>
          <a:xfrm>
            <a:off x="8940801" y="0"/>
            <a:ext cx="2565399" cy="27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4C6190-78B2-4CD8-B63F-5F6FF453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" r="70130" b="48355"/>
          <a:stretch/>
        </p:blipFill>
        <p:spPr>
          <a:xfrm>
            <a:off x="-33325" y="0"/>
            <a:ext cx="3287210" cy="354185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95E05B2-D099-4BDA-8962-F8BB381C76AD}"/>
              </a:ext>
            </a:extLst>
          </p:cNvPr>
          <p:cNvGrpSpPr/>
          <p:nvPr/>
        </p:nvGrpSpPr>
        <p:grpSpPr>
          <a:xfrm>
            <a:off x="4448726" y="1486468"/>
            <a:ext cx="695351" cy="695351"/>
            <a:chOff x="6230422" y="3516323"/>
            <a:chExt cx="3347418" cy="3347418"/>
          </a:xfrm>
          <a:solidFill>
            <a:srgbClr val="36796A"/>
          </a:solidFill>
          <a:effectLst>
            <a:outerShdw blurRad="381000" dist="165100" dir="8400000" sx="96000" sy="96000" algn="tr" rotWithShape="0">
              <a:prstClr val="black">
                <a:alpha val="12000"/>
              </a:prstClr>
            </a:outerShdw>
          </a:effectLst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76C7923-33BE-4981-99BC-C4A2C6CE93E2}"/>
                </a:ext>
              </a:extLst>
            </p:cNvPr>
            <p:cNvSpPr/>
            <p:nvPr/>
          </p:nvSpPr>
          <p:spPr>
            <a:xfrm>
              <a:off x="6230422" y="3516323"/>
              <a:ext cx="3347418" cy="33474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73C37E7-1A35-4F75-9786-090C25509644}"/>
                </a:ext>
              </a:extLst>
            </p:cNvPr>
            <p:cNvSpPr/>
            <p:nvPr/>
          </p:nvSpPr>
          <p:spPr>
            <a:xfrm>
              <a:off x="6283322" y="3569223"/>
              <a:ext cx="3241613" cy="32416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/>
                  <a:ea typeface="庞门正道标题体" panose="02010600030101010101" charset="-122"/>
                  <a:cs typeface="+mn-cs"/>
                  <a:sym typeface="Source Han Sans HW SC"/>
                </a:rPr>
                <a:t>01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45752E9-D7DC-4CD4-918F-918F6FD6F291}"/>
              </a:ext>
            </a:extLst>
          </p:cNvPr>
          <p:cNvGrpSpPr/>
          <p:nvPr/>
        </p:nvGrpSpPr>
        <p:grpSpPr>
          <a:xfrm>
            <a:off x="4470598" y="3802393"/>
            <a:ext cx="695351" cy="695351"/>
            <a:chOff x="6230422" y="3516323"/>
            <a:chExt cx="3347418" cy="3347418"/>
          </a:xfrm>
          <a:solidFill>
            <a:srgbClr val="36796A"/>
          </a:solidFill>
          <a:effectLst>
            <a:outerShdw blurRad="381000" dist="165100" dir="8400000" sx="96000" sy="96000" algn="tr" rotWithShape="0">
              <a:prstClr val="black">
                <a:alpha val="12000"/>
              </a:prstClr>
            </a:outerShdw>
          </a:effectLst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DD70631-DAE5-421F-8FE6-1CB8C6854A9B}"/>
                </a:ext>
              </a:extLst>
            </p:cNvPr>
            <p:cNvSpPr/>
            <p:nvPr/>
          </p:nvSpPr>
          <p:spPr>
            <a:xfrm>
              <a:off x="6230422" y="3516323"/>
              <a:ext cx="3347418" cy="33474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6599FFD-7B5D-4114-965C-2407F20EE9CF}"/>
                </a:ext>
              </a:extLst>
            </p:cNvPr>
            <p:cNvSpPr/>
            <p:nvPr/>
          </p:nvSpPr>
          <p:spPr>
            <a:xfrm>
              <a:off x="6283322" y="3569223"/>
              <a:ext cx="3241613" cy="32416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/>
                  <a:ea typeface="庞门正道标题体" panose="02010600030101010101" charset="-122"/>
                  <a:cs typeface="+mn-cs"/>
                  <a:sym typeface="Source Han Sans HW SC"/>
                </a:rPr>
                <a:t>03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3F54A1-83FC-4329-A132-BAE50B28EE18}"/>
              </a:ext>
            </a:extLst>
          </p:cNvPr>
          <p:cNvGrpSpPr/>
          <p:nvPr/>
        </p:nvGrpSpPr>
        <p:grpSpPr>
          <a:xfrm>
            <a:off x="4456590" y="2649201"/>
            <a:ext cx="695351" cy="695351"/>
            <a:chOff x="6230422" y="3516323"/>
            <a:chExt cx="3347418" cy="3347418"/>
          </a:xfrm>
          <a:solidFill>
            <a:srgbClr val="36796A"/>
          </a:solidFill>
          <a:effectLst>
            <a:outerShdw blurRad="381000" dist="165100" dir="8400000" sx="96000" sy="96000" algn="tr" rotWithShape="0">
              <a:prstClr val="black">
                <a:alpha val="12000"/>
              </a:prstClr>
            </a:outerShdw>
          </a:effectLst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758FC37-65BF-4209-B40F-05DE16890E3A}"/>
                </a:ext>
              </a:extLst>
            </p:cNvPr>
            <p:cNvSpPr/>
            <p:nvPr/>
          </p:nvSpPr>
          <p:spPr>
            <a:xfrm>
              <a:off x="6230422" y="3516323"/>
              <a:ext cx="3347418" cy="33474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443E608-DA47-4480-B7F3-6B807529C16B}"/>
                </a:ext>
              </a:extLst>
            </p:cNvPr>
            <p:cNvSpPr/>
            <p:nvPr/>
          </p:nvSpPr>
          <p:spPr>
            <a:xfrm>
              <a:off x="6283322" y="3569223"/>
              <a:ext cx="3241613" cy="32416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/>
                  <a:ea typeface="庞门正道标题体" panose="02010600030101010101" charset="-122"/>
                  <a:cs typeface="+mn-cs"/>
                  <a:sym typeface="Source Han Sans HW SC"/>
                </a:rPr>
                <a:t>02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3CCCE-C571-4CE0-821A-3F3CE4FA3394}"/>
              </a:ext>
            </a:extLst>
          </p:cNvPr>
          <p:cNvGrpSpPr/>
          <p:nvPr/>
        </p:nvGrpSpPr>
        <p:grpSpPr>
          <a:xfrm>
            <a:off x="4457265" y="4955585"/>
            <a:ext cx="695351" cy="695351"/>
            <a:chOff x="6230422" y="3516323"/>
            <a:chExt cx="3347418" cy="3347418"/>
          </a:xfrm>
          <a:solidFill>
            <a:srgbClr val="36796A"/>
          </a:solidFill>
          <a:effectLst>
            <a:outerShdw blurRad="381000" dist="165100" dir="8400000" sx="96000" sy="96000" algn="tr" rotWithShape="0">
              <a:prstClr val="black">
                <a:alpha val="12000"/>
              </a:prstClr>
            </a:outerShdw>
          </a:effectLst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B3DE3A7-7415-4C64-BC67-F9BBCD5D3E99}"/>
                </a:ext>
              </a:extLst>
            </p:cNvPr>
            <p:cNvSpPr/>
            <p:nvPr/>
          </p:nvSpPr>
          <p:spPr>
            <a:xfrm>
              <a:off x="6230422" y="3516323"/>
              <a:ext cx="3347418" cy="33474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3CB1158-193A-46A8-8B94-2E9CE650A87D}"/>
                </a:ext>
              </a:extLst>
            </p:cNvPr>
            <p:cNvSpPr/>
            <p:nvPr/>
          </p:nvSpPr>
          <p:spPr>
            <a:xfrm>
              <a:off x="6283322" y="3569223"/>
              <a:ext cx="3241613" cy="32416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/>
                  <a:ea typeface="庞门正道标题体" panose="02010600030101010101" charset="-122"/>
                  <a:cs typeface="+mn-cs"/>
                  <a:sym typeface="Source Han Sans HW SC"/>
                </a:rPr>
                <a:t>04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870126B-5066-49AB-9C53-3ED6FAD3026C}"/>
              </a:ext>
            </a:extLst>
          </p:cNvPr>
          <p:cNvSpPr txBox="1"/>
          <p:nvPr/>
        </p:nvSpPr>
        <p:spPr>
          <a:xfrm>
            <a:off x="5373122" y="1603310"/>
            <a:ext cx="34051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宋体"/>
                <a:ea typeface="宋体"/>
                <a:sym typeface="Source Han Sans HW SC"/>
              </a:rPr>
              <a:t>基本概念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AAAED3-F5B1-4C2A-A1EA-9FB88BBBB089}"/>
              </a:ext>
            </a:extLst>
          </p:cNvPr>
          <p:cNvSpPr txBox="1"/>
          <p:nvPr/>
        </p:nvSpPr>
        <p:spPr>
          <a:xfrm>
            <a:off x="5373122" y="2755680"/>
            <a:ext cx="185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宋体"/>
                <a:ea typeface="宋体"/>
                <a:sym typeface="Source Han Sans HW SC"/>
              </a:rPr>
              <a:t>工作流程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76089C-0492-423E-9E7C-C049C9421468}"/>
              </a:ext>
            </a:extLst>
          </p:cNvPr>
          <p:cNvSpPr txBox="1"/>
          <p:nvPr/>
        </p:nvSpPr>
        <p:spPr>
          <a:xfrm>
            <a:off x="5388880" y="3924314"/>
            <a:ext cx="1958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宋体"/>
                <a:ea typeface="宋体"/>
                <a:sym typeface="Source Han Sans HW SC"/>
              </a:rPr>
              <a:t>参数选择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50D865-7FF5-43B5-95D6-2A81E8979F9D}"/>
              </a:ext>
            </a:extLst>
          </p:cNvPr>
          <p:cNvSpPr txBox="1"/>
          <p:nvPr/>
        </p:nvSpPr>
        <p:spPr>
          <a:xfrm>
            <a:off x="5373122" y="5092948"/>
            <a:ext cx="284797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宋体"/>
                <a:ea typeface="宋体"/>
                <a:sym typeface="Source Han Sans HW SC"/>
              </a:rPr>
              <a:t>优缺点</a:t>
            </a:r>
          </a:p>
        </p:txBody>
      </p:sp>
      <p:grpSp>
        <p:nvGrpSpPr>
          <p:cNvPr id="25" name="组合 36">
            <a:extLst>
              <a:ext uri="{FF2B5EF4-FFF2-40B4-BE49-F238E27FC236}">
                <a16:creationId xmlns:a16="http://schemas.microsoft.com/office/drawing/2014/main" id="{33D23B52-1771-40D5-857E-F163BFBDA8A8}"/>
              </a:ext>
            </a:extLst>
          </p:cNvPr>
          <p:cNvGrpSpPr/>
          <p:nvPr/>
        </p:nvGrpSpPr>
        <p:grpSpPr>
          <a:xfrm>
            <a:off x="1555680" y="2642118"/>
            <a:ext cx="2084387" cy="2084388"/>
            <a:chOff x="1655098" y="2803124"/>
            <a:chExt cx="1607335" cy="1607333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40A573A-70B7-4097-BE36-F64AC482426A}"/>
                </a:ext>
              </a:extLst>
            </p:cNvPr>
            <p:cNvSpPr/>
            <p:nvPr/>
          </p:nvSpPr>
          <p:spPr>
            <a:xfrm>
              <a:off x="1655098" y="2803124"/>
              <a:ext cx="1607335" cy="160733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lumOff val="5000"/>
                  </a:sysClr>
                </a:gs>
                <a:gs pos="0">
                  <a:sysClr val="window" lastClr="FFFFFF">
                    <a:lumMod val="75000"/>
                  </a:sys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3AD5C58-0602-413A-90DD-9FE98D4BC467}"/>
                </a:ext>
              </a:extLst>
            </p:cNvPr>
            <p:cNvSpPr/>
            <p:nvPr/>
          </p:nvSpPr>
          <p:spPr>
            <a:xfrm>
              <a:off x="1782481" y="2930506"/>
              <a:ext cx="1352569" cy="1352569"/>
            </a:xfrm>
            <a:prstGeom prst="ellipse">
              <a:avLst/>
            </a:prstGeom>
            <a:solidFill>
              <a:srgbClr val="36796A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/>
                <a:ea typeface="庞门正道标题体" panose="02010600030101010101" charset="-122"/>
                <a:cs typeface="+mn-cs"/>
                <a:sym typeface="Source Han Sans HW SC"/>
              </a:endParaRPr>
            </a:p>
          </p:txBody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C9361DED-6EBC-4D14-A02C-7D44D4C014C5}"/>
              </a:ext>
            </a:extLst>
          </p:cNvPr>
          <p:cNvSpPr txBox="1"/>
          <p:nvPr/>
        </p:nvSpPr>
        <p:spPr>
          <a:xfrm>
            <a:off x="1806071" y="3059646"/>
            <a:ext cx="1552562" cy="125504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8000" baseline="12000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宋体"/>
                <a:ea typeface="宋体"/>
                <a:sym typeface="Source Han Sans HW SC"/>
              </a:rPr>
              <a:t>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9017000" y="0"/>
            <a:ext cx="3175000" cy="6858000"/>
          </a:xfrm>
          <a:prstGeom prst="rect">
            <a:avLst/>
          </a:prstGeom>
          <a:solidFill>
            <a:srgbClr val="3679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5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-173223" y="0"/>
            <a:ext cx="1975118" cy="11026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FB6CAA-499E-4929-911B-8A4DFC450DCC}"/>
              </a:ext>
            </a:extLst>
          </p:cNvPr>
          <p:cNvSpPr txBox="1"/>
          <p:nvPr/>
        </p:nvSpPr>
        <p:spPr>
          <a:xfrm>
            <a:off x="1551555" y="281225"/>
            <a:ext cx="20389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3200" dirty="0">
                <a:effectLst>
                  <a:reflection blurRad="6350" stA="55000" endA="300" endPos="45500" dir="5400000" sy="-100000" algn="bl" rotWithShape="0"/>
                </a:effectLst>
                <a:latin typeface="宋体"/>
                <a:ea typeface="宋体"/>
              </a:rPr>
              <a:t>基本概念</a:t>
            </a:r>
            <a:r>
              <a:rPr lang="zh-CN" altLang="en-US" sz="3200" dirty="0">
                <a:latin typeface="宋体"/>
                <a:ea typeface="宋体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B1E097-2BEC-4288-89B1-80FC653068ED}"/>
              </a:ext>
            </a:extLst>
          </p:cNvPr>
          <p:cNvSpPr txBox="1"/>
          <p:nvPr/>
        </p:nvSpPr>
        <p:spPr>
          <a:xfrm>
            <a:off x="1959644" y="1054813"/>
            <a:ext cx="866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DBSCAN(Density-Based Spatial Clustering of Applications with Noise)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是一个比较有代表性的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基于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密度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聚类算法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。与划分和层次聚类方法不同，它将簇定义为密度相连的点的最大集合，能够把具有足够高密度的区域划分为簇，并可在噪声的空间数据库中发现任意形状的聚类。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504292F-C543-4935-9E32-1682F72FE7F3}"/>
              </a:ext>
            </a:extLst>
          </p:cNvPr>
          <p:cNvSpPr txBox="1"/>
          <p:nvPr/>
        </p:nvSpPr>
        <p:spPr>
          <a:xfrm>
            <a:off x="1551554" y="2565274"/>
            <a:ext cx="1819322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rgbClr val="00B050"/>
                </a:solidFill>
                <a:latin typeface="宋体"/>
                <a:ea typeface="宋体"/>
              </a:rPr>
              <a:t>核心对象：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A0AE09-34A4-430D-82DE-658B10C84F7A}"/>
              </a:ext>
            </a:extLst>
          </p:cNvPr>
          <p:cNvSpPr txBox="1"/>
          <p:nvPr/>
        </p:nvSpPr>
        <p:spPr>
          <a:xfrm>
            <a:off x="1736745" y="4890229"/>
            <a:ext cx="2214813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rgbClr val="00B050"/>
                </a:solidFill>
                <a:latin typeface="宋体"/>
                <a:ea typeface="宋体"/>
              </a:rPr>
              <a:t>直接密度可达：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DF163FE-7A1C-4AA8-86D4-CE2BEC774E9F}"/>
              </a:ext>
            </a:extLst>
          </p:cNvPr>
          <p:cNvSpPr txBox="1"/>
          <p:nvPr/>
        </p:nvSpPr>
        <p:spPr>
          <a:xfrm>
            <a:off x="3967828" y="4964103"/>
            <a:ext cx="667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若某点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邻域内，且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是核心点，则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p-q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直接密度可达。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F2D90F5-C69D-4A3D-90EE-57AE900A7854}"/>
              </a:ext>
            </a:extLst>
          </p:cNvPr>
          <p:cNvSpPr txBox="1"/>
          <p:nvPr/>
        </p:nvSpPr>
        <p:spPr>
          <a:xfrm>
            <a:off x="1670963" y="3749016"/>
            <a:ext cx="2874439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2400" b="0" dirty="0">
                <a:solidFill>
                  <a:srgbClr val="00B050"/>
                </a:solidFill>
                <a:latin typeface="宋体"/>
                <a:ea typeface="宋体"/>
              </a:rPr>
              <a:t>E</a:t>
            </a:r>
            <a:r>
              <a:rPr lang="zh-CN" altLang="en-US" sz="2400" b="0" dirty="0">
                <a:solidFill>
                  <a:srgbClr val="00B050"/>
                </a:solidFill>
                <a:latin typeface="宋体"/>
                <a:ea typeface="宋体"/>
              </a:rPr>
              <a:t>邻域的距离阈值：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BC1AA0-E3DB-4340-8F0E-B1FF8DB906D5}"/>
              </a:ext>
            </a:extLst>
          </p:cNvPr>
          <p:cNvSpPr txBox="1"/>
          <p:nvPr/>
        </p:nvSpPr>
        <p:spPr>
          <a:xfrm>
            <a:off x="3951558" y="303095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en-US" altLang="zh-CN" dirty="0"/>
              <a:t>r</a:t>
            </a:r>
            <a:r>
              <a:rPr lang="zh-CN" altLang="en-US" dirty="0"/>
              <a:t>邻域内点的数量不小于</a:t>
            </a:r>
            <a:r>
              <a:rPr lang="en-US" altLang="zh-CN" dirty="0" err="1"/>
              <a:t>minPts</a:t>
            </a:r>
            <a:r>
              <a:rPr lang="en-US" altLang="zh-CN" dirty="0"/>
              <a:t>)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/>
                <a:ea typeface="宋体"/>
              </a:rPr>
              <a:t>.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7F311C8-21C1-4E95-BF3A-EBA1D2D6C03C}"/>
              </a:ext>
            </a:extLst>
          </p:cNvPr>
          <p:cNvSpPr/>
          <p:nvPr/>
        </p:nvSpPr>
        <p:spPr>
          <a:xfrm>
            <a:off x="3951558" y="2626233"/>
            <a:ext cx="5295900" cy="41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若某个点的密度达到算法设定的阈值则其为核心点。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宋体"/>
              <a:ea typeface="宋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FD3D14-78DF-40CE-AC95-F71DC85D59D5}"/>
              </a:ext>
            </a:extLst>
          </p:cNvPr>
          <p:cNvSpPr txBox="1"/>
          <p:nvPr/>
        </p:nvSpPr>
        <p:spPr>
          <a:xfrm>
            <a:off x="4650057" y="3856353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定的半径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endParaRPr lang="zh-CN" altLang="en-US" dirty="0"/>
          </a:p>
        </p:txBody>
      </p:sp>
      <p:sp>
        <p:nvSpPr>
          <p:cNvPr id="45" name="Oval 20">
            <a:extLst>
              <a:ext uri="{FF2B5EF4-FFF2-40B4-BE49-F238E27FC236}">
                <a16:creationId xmlns:a16="http://schemas.microsoft.com/office/drawing/2014/main" id="{49467B6A-172F-4F4B-ADCC-680F745CD9D2}"/>
              </a:ext>
            </a:extLst>
          </p:cNvPr>
          <p:cNvSpPr/>
          <p:nvPr/>
        </p:nvSpPr>
        <p:spPr>
          <a:xfrm>
            <a:off x="944920" y="2517166"/>
            <a:ext cx="609840" cy="622766"/>
          </a:xfrm>
          <a:prstGeom prst="ellipse">
            <a:avLst/>
          </a:prstGeom>
          <a:solidFill>
            <a:srgbClr val="72A376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8" name="Oval 22">
            <a:extLst>
              <a:ext uri="{FF2B5EF4-FFF2-40B4-BE49-F238E27FC236}">
                <a16:creationId xmlns:a16="http://schemas.microsoft.com/office/drawing/2014/main" id="{AEB29B9A-50CA-4888-BE2B-33E5376EA2D8}"/>
              </a:ext>
            </a:extLst>
          </p:cNvPr>
          <p:cNvSpPr/>
          <p:nvPr/>
        </p:nvSpPr>
        <p:spPr>
          <a:xfrm>
            <a:off x="956468" y="3688399"/>
            <a:ext cx="609840" cy="622766"/>
          </a:xfrm>
          <a:prstGeom prst="ellipse">
            <a:avLst/>
          </a:prstGeom>
          <a:solidFill>
            <a:srgbClr val="36796A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3C7A7694-85E3-4074-8B33-74DE12F516AA}"/>
              </a:ext>
            </a:extLst>
          </p:cNvPr>
          <p:cNvSpPr/>
          <p:nvPr/>
        </p:nvSpPr>
        <p:spPr>
          <a:xfrm>
            <a:off x="944920" y="4811309"/>
            <a:ext cx="609840" cy="622766"/>
          </a:xfrm>
          <a:prstGeom prst="ellipse">
            <a:avLst/>
          </a:prstGeom>
          <a:solidFill>
            <a:srgbClr val="B0CCB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66E18-99DD-47BD-831B-BBD6D485ACDC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562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-173223" y="0"/>
            <a:ext cx="1975118" cy="1102626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98F71E28-5F1D-49C5-917F-80B69F4D06F2}"/>
              </a:ext>
            </a:extLst>
          </p:cNvPr>
          <p:cNvSpPr txBox="1"/>
          <p:nvPr/>
        </p:nvSpPr>
        <p:spPr>
          <a:xfrm>
            <a:off x="1603788" y="5721510"/>
            <a:ext cx="127729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B050"/>
                </a:solidFill>
                <a:latin typeface="宋体"/>
                <a:ea typeface="宋体"/>
                <a:cs typeface="+mn-ea"/>
                <a:sym typeface="+mn-lt"/>
              </a:rPr>
              <a:t>噪声点：</a:t>
            </a:r>
            <a:endParaRPr lang="en-US" altLang="zh-CN" sz="2400" dirty="0">
              <a:solidFill>
                <a:srgbClr val="00B050"/>
              </a:solidFill>
              <a:latin typeface="宋体"/>
              <a:ea typeface="宋体"/>
              <a:sym typeface="+mn-lt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97F43EE9-B041-45CD-868C-873779CDACDC}"/>
              </a:ext>
            </a:extLst>
          </p:cNvPr>
          <p:cNvSpPr txBox="1"/>
          <p:nvPr/>
        </p:nvSpPr>
        <p:spPr>
          <a:xfrm>
            <a:off x="1603788" y="4385740"/>
            <a:ext cx="141155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B050"/>
                </a:solidFill>
                <a:latin typeface="宋体"/>
                <a:ea typeface="宋体"/>
                <a:cs typeface="+mn-ea"/>
                <a:sym typeface="+mn-lt"/>
              </a:rPr>
              <a:t>边界点：</a:t>
            </a:r>
            <a:endParaRPr lang="en-US" altLang="zh-CN" sz="2400" dirty="0">
              <a:solidFill>
                <a:srgbClr val="00B050"/>
              </a:solidFill>
              <a:latin typeface="宋体"/>
              <a:ea typeface="宋体"/>
              <a:sym typeface="+mn-lt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4C3891FE-95C0-4813-924E-D0A0A64D5170}"/>
              </a:ext>
            </a:extLst>
          </p:cNvPr>
          <p:cNvSpPr txBox="1"/>
          <p:nvPr/>
        </p:nvSpPr>
        <p:spPr>
          <a:xfrm>
            <a:off x="1424176" y="3015749"/>
            <a:ext cx="163652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B050"/>
                </a:solidFill>
                <a:latin typeface="宋体"/>
                <a:ea typeface="宋体"/>
                <a:cs typeface="+mn-ea"/>
                <a:sym typeface="+mn-lt"/>
              </a:rPr>
              <a:t>密度相连：</a:t>
            </a:r>
            <a:endParaRPr lang="en-US" altLang="zh-CN" sz="2400" dirty="0">
              <a:solidFill>
                <a:srgbClr val="00B050"/>
              </a:solidFill>
              <a:latin typeface="宋体"/>
              <a:ea typeface="宋体"/>
              <a:sym typeface="+mn-lt"/>
            </a:endParaRPr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id="{989DA40C-D82A-4A55-86E3-DB159BD09C1D}"/>
              </a:ext>
            </a:extLst>
          </p:cNvPr>
          <p:cNvSpPr/>
          <p:nvPr/>
        </p:nvSpPr>
        <p:spPr>
          <a:xfrm>
            <a:off x="754952" y="1405825"/>
            <a:ext cx="609840" cy="622766"/>
          </a:xfrm>
          <a:prstGeom prst="ellipse">
            <a:avLst/>
          </a:prstGeom>
          <a:solidFill>
            <a:srgbClr val="72A376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BA3144C1-C29A-43BC-B2EB-0682EAB6B06A}"/>
              </a:ext>
            </a:extLst>
          </p:cNvPr>
          <p:cNvSpPr/>
          <p:nvPr/>
        </p:nvSpPr>
        <p:spPr>
          <a:xfrm>
            <a:off x="779728" y="5594793"/>
            <a:ext cx="609840" cy="622766"/>
          </a:xfrm>
          <a:prstGeom prst="ellipse">
            <a:avLst/>
          </a:prstGeom>
          <a:solidFill>
            <a:srgbClr val="B0CCB0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5353327F-96FC-438B-817D-8BEDD73A3632}"/>
              </a:ext>
            </a:extLst>
          </p:cNvPr>
          <p:cNvSpPr/>
          <p:nvPr/>
        </p:nvSpPr>
        <p:spPr>
          <a:xfrm>
            <a:off x="754952" y="2923253"/>
            <a:ext cx="609840" cy="622766"/>
          </a:xfrm>
          <a:prstGeom prst="ellipse">
            <a:avLst/>
          </a:prstGeom>
          <a:solidFill>
            <a:srgbClr val="36796A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0D720F5D-669D-41DF-AC53-E071366726D5}"/>
              </a:ext>
            </a:extLst>
          </p:cNvPr>
          <p:cNvSpPr/>
          <p:nvPr/>
        </p:nvSpPr>
        <p:spPr>
          <a:xfrm>
            <a:off x="779728" y="4259023"/>
            <a:ext cx="609840" cy="622766"/>
          </a:xfrm>
          <a:prstGeom prst="ellipse">
            <a:avLst/>
          </a:prstGeom>
          <a:solidFill>
            <a:srgbClr val="C0BEA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DB4754-2200-4BD7-B73F-C2ACC795A341}"/>
              </a:ext>
            </a:extLst>
          </p:cNvPr>
          <p:cNvSpPr txBox="1"/>
          <p:nvPr/>
        </p:nvSpPr>
        <p:spPr>
          <a:xfrm>
            <a:off x="3086100" y="3004967"/>
            <a:ext cx="85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若从某核心点</a:t>
            </a:r>
            <a:r>
              <a:rPr lang="en-US" altLang="zh-CN" dirty="0"/>
              <a:t>p</a:t>
            </a:r>
            <a:r>
              <a:rPr lang="zh-CN" altLang="en-US" dirty="0"/>
              <a:t>出发，点</a:t>
            </a:r>
            <a:r>
              <a:rPr lang="en-US" altLang="zh-CN" dirty="0"/>
              <a:t>p</a:t>
            </a:r>
            <a:r>
              <a:rPr lang="zh-CN" altLang="en-US" dirty="0"/>
              <a:t>和点</a:t>
            </a:r>
            <a:r>
              <a:rPr lang="en-US" altLang="zh-CN" dirty="0"/>
              <a:t>k</a:t>
            </a:r>
            <a:r>
              <a:rPr lang="zh-CN" altLang="en-US" dirty="0"/>
              <a:t>都是密度可达的，则称点</a:t>
            </a:r>
            <a:r>
              <a:rPr lang="en-US" altLang="zh-CN" dirty="0"/>
              <a:t>q</a:t>
            </a:r>
            <a:r>
              <a:rPr lang="zh-CN" altLang="en-US" dirty="0"/>
              <a:t>和点</a:t>
            </a:r>
            <a:r>
              <a:rPr lang="en-US" altLang="zh-CN" dirty="0"/>
              <a:t>k</a:t>
            </a:r>
            <a:r>
              <a:rPr lang="zh-CN" altLang="en-US" dirty="0"/>
              <a:t>是密度相连的。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596B0B-31E6-409E-BCF8-B90CC3C3DF6C}"/>
              </a:ext>
            </a:extLst>
          </p:cNvPr>
          <p:cNvSpPr txBox="1"/>
          <p:nvPr/>
        </p:nvSpPr>
        <p:spPr>
          <a:xfrm>
            <a:off x="3095307" y="441651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属于某一个类的非核心点，但是不能发展下线了。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AC2B13-B0EB-4769-9CB3-C5F1E36DECB0}"/>
              </a:ext>
            </a:extLst>
          </p:cNvPr>
          <p:cNvSpPr txBox="1"/>
          <p:nvPr/>
        </p:nvSpPr>
        <p:spPr>
          <a:xfrm>
            <a:off x="3095307" y="5709979"/>
            <a:ext cx="706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不属于任何一个类簇的点，从任何一个核心点出发都是密度不可达。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47972C-19C1-4BD6-AC25-AB740ABAEE61}"/>
              </a:ext>
            </a:extLst>
          </p:cNvPr>
          <p:cNvSpPr txBox="1"/>
          <p:nvPr/>
        </p:nvSpPr>
        <p:spPr>
          <a:xfrm>
            <a:off x="1338903" y="1446090"/>
            <a:ext cx="1505898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400" b="0" dirty="0">
                <a:solidFill>
                  <a:srgbClr val="00B050"/>
                </a:solidFill>
                <a:latin typeface="宋体"/>
                <a:ea typeface="宋体"/>
              </a:rPr>
              <a:t>密度可达</a:t>
            </a:r>
            <a:r>
              <a:rPr lang="zh-CN" altLang="en-US" sz="1800" b="0" dirty="0">
                <a:solidFill>
                  <a:srgbClr val="00B050"/>
                </a:solidFill>
                <a:latin typeface="宋体"/>
                <a:ea typeface="宋体"/>
              </a:rPr>
              <a:t>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46CA19-1454-44DA-8E9E-7147931DBB90}"/>
              </a:ext>
            </a:extLst>
          </p:cNvPr>
          <p:cNvSpPr txBox="1"/>
          <p:nvPr/>
        </p:nvSpPr>
        <p:spPr>
          <a:xfrm>
            <a:off x="3095307" y="1466964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若有一个点的序列</a:t>
            </a:r>
            <a:r>
              <a:rPr lang="en-US" altLang="zh-CN" dirty="0"/>
              <a:t>q0,q1,…</a:t>
            </a:r>
            <a:r>
              <a:rPr lang="en-US" altLang="zh-CN" dirty="0" err="1"/>
              <a:t>qk</a:t>
            </a:r>
            <a:r>
              <a:rPr lang="en-US" altLang="zh-CN" dirty="0"/>
              <a:t>,</a:t>
            </a:r>
            <a:r>
              <a:rPr lang="zh-CN" altLang="en-US" dirty="0"/>
              <a:t>对任意</a:t>
            </a:r>
            <a:r>
              <a:rPr lang="en-US" altLang="zh-CN" dirty="0"/>
              <a:t>qi</a:t>
            </a:r>
            <a:r>
              <a:rPr lang="zh-CN" altLang="en-US" dirty="0"/>
              <a:t>到</a:t>
            </a:r>
            <a:r>
              <a:rPr lang="en-US" altLang="zh-CN" dirty="0"/>
              <a:t>qi-1</a:t>
            </a:r>
            <a:r>
              <a:rPr lang="zh-CN" altLang="en-US" dirty="0"/>
              <a:t>是直接密度可达的，则称从</a:t>
            </a:r>
            <a:r>
              <a:rPr lang="en-US" altLang="zh-CN" dirty="0"/>
              <a:t>q0</a:t>
            </a:r>
            <a:r>
              <a:rPr lang="zh-CN" altLang="en-US" dirty="0"/>
              <a:t>到</a:t>
            </a:r>
            <a:r>
              <a:rPr lang="en-US" altLang="zh-CN" dirty="0" err="1"/>
              <a:t>qk</a:t>
            </a:r>
            <a:r>
              <a:rPr lang="zh-CN" altLang="en-US" dirty="0"/>
              <a:t>密度可达。这实际上是直接密度可达的“传播”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038998-F598-48B7-B2CA-015EB66A50ED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567B2A-47D1-4BED-99B6-85BFDC238069}"/>
              </a:ext>
            </a:extLst>
          </p:cNvPr>
          <p:cNvSpPr txBox="1"/>
          <p:nvPr/>
        </p:nvSpPr>
        <p:spPr>
          <a:xfrm>
            <a:off x="1551555" y="281225"/>
            <a:ext cx="20389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3200" dirty="0">
                <a:effectLst>
                  <a:reflection blurRad="6350" stA="55000" endA="300" endPos="45500" dir="5400000" sy="-100000" algn="bl" rotWithShape="0"/>
                </a:effectLst>
                <a:latin typeface="宋体"/>
                <a:ea typeface="宋体"/>
              </a:rPr>
              <a:t>基本概念</a:t>
            </a:r>
            <a:r>
              <a:rPr lang="zh-CN" altLang="en-US" sz="3200" dirty="0">
                <a:latin typeface="宋体"/>
                <a:ea typeface="宋体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331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0" y="282543"/>
            <a:ext cx="1975118" cy="1102626"/>
          </a:xfrm>
          <a:prstGeom prst="rect">
            <a:avLst/>
          </a:prstGeom>
        </p:spPr>
      </p:pic>
      <p:sp>
        <p:nvSpPr>
          <p:cNvPr id="36" name="Shape 2857">
            <a:extLst>
              <a:ext uri="{FF2B5EF4-FFF2-40B4-BE49-F238E27FC236}">
                <a16:creationId xmlns:a16="http://schemas.microsoft.com/office/drawing/2014/main" id="{96A86003-F4D3-4987-8B85-74FC66AC6A31}"/>
              </a:ext>
            </a:extLst>
          </p:cNvPr>
          <p:cNvSpPr/>
          <p:nvPr/>
        </p:nvSpPr>
        <p:spPr>
          <a:xfrm>
            <a:off x="8077579" y="3327999"/>
            <a:ext cx="370196" cy="370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宋体"/>
              <a:ea typeface="宋体"/>
              <a:cs typeface="Gill Sans"/>
              <a:sym typeface="Gill San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F72550-16C9-4A81-AB68-A2AEE37AFF11}"/>
              </a:ext>
            </a:extLst>
          </p:cNvPr>
          <p:cNvSpPr txBox="1"/>
          <p:nvPr/>
        </p:nvSpPr>
        <p:spPr>
          <a:xfrm>
            <a:off x="1130377" y="2450491"/>
            <a:ext cx="3390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</a:t>
            </a:r>
            <a:r>
              <a:rPr lang="zh-CN" altLang="en-US" sz="2800" b="1" dirty="0"/>
              <a:t>：核心对象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3DD6A09-14C4-49F5-95FE-C5D514F1BDF9}"/>
              </a:ext>
            </a:extLst>
          </p:cNvPr>
          <p:cNvSpPr txBox="1"/>
          <p:nvPr/>
        </p:nvSpPr>
        <p:spPr>
          <a:xfrm>
            <a:off x="1130377" y="3370522"/>
            <a:ext cx="242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B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C</a:t>
            </a:r>
            <a:r>
              <a:rPr lang="zh-CN" altLang="en-US" sz="2800" b="1" dirty="0"/>
              <a:t>：边界点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3FEF0FE-949D-4002-975D-791B8B8EBCCE}"/>
              </a:ext>
            </a:extLst>
          </p:cNvPr>
          <p:cNvSpPr txBox="1"/>
          <p:nvPr/>
        </p:nvSpPr>
        <p:spPr>
          <a:xfrm>
            <a:off x="1130377" y="4290553"/>
            <a:ext cx="1676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N: </a:t>
            </a:r>
            <a:r>
              <a:rPr lang="zh-CN" altLang="en-US" sz="2800" b="1" dirty="0"/>
              <a:t>离群点</a:t>
            </a:r>
          </a:p>
        </p:txBody>
      </p:sp>
      <p:grpSp>
        <p:nvGrpSpPr>
          <p:cNvPr id="50" name="Group 1">
            <a:extLst>
              <a:ext uri="{FF2B5EF4-FFF2-40B4-BE49-F238E27FC236}">
                <a16:creationId xmlns:a16="http://schemas.microsoft.com/office/drawing/2014/main" id="{0A651889-773B-47F3-A1CB-80FCCED38980}"/>
              </a:ext>
            </a:extLst>
          </p:cNvPr>
          <p:cNvGrpSpPr/>
          <p:nvPr/>
        </p:nvGrpSpPr>
        <p:grpSpPr>
          <a:xfrm>
            <a:off x="742584" y="2573844"/>
            <a:ext cx="387793" cy="2138841"/>
            <a:chOff x="5734050" y="3083435"/>
            <a:chExt cx="195974" cy="1211715"/>
          </a:xfrm>
        </p:grpSpPr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005314F-4902-4546-8E41-F0C9B6008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3083435"/>
              <a:ext cx="195974" cy="181880"/>
            </a:xfrm>
            <a:custGeom>
              <a:avLst/>
              <a:gdLst>
                <a:gd name="T0" fmla="*/ 965 w 989"/>
                <a:gd name="T1" fmla="*/ 178 h 917"/>
                <a:gd name="T2" fmla="*/ 891 w 989"/>
                <a:gd name="T3" fmla="*/ 100 h 917"/>
                <a:gd name="T4" fmla="*/ 823 w 989"/>
                <a:gd name="T5" fmla="*/ 113 h 917"/>
                <a:gd name="T6" fmla="*/ 509 w 989"/>
                <a:gd name="T7" fmla="*/ 424 h 917"/>
                <a:gd name="T8" fmla="*/ 452 w 989"/>
                <a:gd name="T9" fmla="*/ 455 h 917"/>
                <a:gd name="T10" fmla="*/ 336 w 989"/>
                <a:gd name="T11" fmla="*/ 329 h 917"/>
                <a:gd name="T12" fmla="*/ 268 w 989"/>
                <a:gd name="T13" fmla="*/ 323 h 917"/>
                <a:gd name="T14" fmla="*/ 200 w 989"/>
                <a:gd name="T15" fmla="*/ 394 h 917"/>
                <a:gd name="T16" fmla="*/ 206 w 989"/>
                <a:gd name="T17" fmla="*/ 457 h 917"/>
                <a:gd name="T18" fmla="*/ 409 w 989"/>
                <a:gd name="T19" fmla="*/ 672 h 917"/>
                <a:gd name="T20" fmla="*/ 523 w 989"/>
                <a:gd name="T21" fmla="*/ 662 h 917"/>
                <a:gd name="T22" fmla="*/ 949 w 989"/>
                <a:gd name="T23" fmla="*/ 236 h 917"/>
                <a:gd name="T24" fmla="*/ 965 w 989"/>
                <a:gd name="T25" fmla="*/ 178 h 917"/>
                <a:gd name="T26" fmla="*/ 756 w 989"/>
                <a:gd name="T27" fmla="*/ 704 h 917"/>
                <a:gd name="T28" fmla="*/ 659 w 989"/>
                <a:gd name="T29" fmla="*/ 801 h 917"/>
                <a:gd name="T30" fmla="*/ 213 w 989"/>
                <a:gd name="T31" fmla="*/ 801 h 917"/>
                <a:gd name="T32" fmla="*/ 116 w 989"/>
                <a:gd name="T33" fmla="*/ 704 h 917"/>
                <a:gd name="T34" fmla="*/ 116 w 989"/>
                <a:gd name="T35" fmla="*/ 213 h 917"/>
                <a:gd name="T36" fmla="*/ 213 w 989"/>
                <a:gd name="T37" fmla="*/ 116 h 917"/>
                <a:gd name="T38" fmla="*/ 659 w 989"/>
                <a:gd name="T39" fmla="*/ 116 h 917"/>
                <a:gd name="T40" fmla="*/ 683 w 989"/>
                <a:gd name="T41" fmla="*/ 120 h 917"/>
                <a:gd name="T42" fmla="*/ 769 w 989"/>
                <a:gd name="T43" fmla="*/ 31 h 917"/>
                <a:gd name="T44" fmla="*/ 659 w 989"/>
                <a:gd name="T45" fmla="*/ 0 h 917"/>
                <a:gd name="T46" fmla="*/ 213 w 989"/>
                <a:gd name="T47" fmla="*/ 0 h 917"/>
                <a:gd name="T48" fmla="*/ 0 w 989"/>
                <a:gd name="T49" fmla="*/ 213 h 917"/>
                <a:gd name="T50" fmla="*/ 0 w 989"/>
                <a:gd name="T51" fmla="*/ 704 h 917"/>
                <a:gd name="T52" fmla="*/ 213 w 989"/>
                <a:gd name="T53" fmla="*/ 917 h 917"/>
                <a:gd name="T54" fmla="*/ 659 w 989"/>
                <a:gd name="T55" fmla="*/ 917 h 917"/>
                <a:gd name="T56" fmla="*/ 872 w 989"/>
                <a:gd name="T57" fmla="*/ 704 h 917"/>
                <a:gd name="T58" fmla="*/ 872 w 989"/>
                <a:gd name="T59" fmla="*/ 465 h 917"/>
                <a:gd name="T60" fmla="*/ 756 w 989"/>
                <a:gd name="T61" fmla="*/ 518 h 917"/>
                <a:gd name="T62" fmla="*/ 756 w 989"/>
                <a:gd name="T63" fmla="*/ 70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9" h="917">
                  <a:moveTo>
                    <a:pt x="965" y="178"/>
                  </a:moveTo>
                  <a:cubicBezTo>
                    <a:pt x="965" y="178"/>
                    <a:pt x="926" y="130"/>
                    <a:pt x="891" y="100"/>
                  </a:cubicBezTo>
                  <a:cubicBezTo>
                    <a:pt x="860" y="74"/>
                    <a:pt x="823" y="113"/>
                    <a:pt x="823" y="113"/>
                  </a:cubicBezTo>
                  <a:cubicBezTo>
                    <a:pt x="823" y="113"/>
                    <a:pt x="528" y="398"/>
                    <a:pt x="509" y="424"/>
                  </a:cubicBezTo>
                  <a:cubicBezTo>
                    <a:pt x="490" y="449"/>
                    <a:pt x="469" y="472"/>
                    <a:pt x="452" y="455"/>
                  </a:cubicBezTo>
                  <a:cubicBezTo>
                    <a:pt x="433" y="436"/>
                    <a:pt x="371" y="365"/>
                    <a:pt x="336" y="329"/>
                  </a:cubicBezTo>
                  <a:cubicBezTo>
                    <a:pt x="300" y="294"/>
                    <a:pt x="268" y="323"/>
                    <a:pt x="268" y="323"/>
                  </a:cubicBezTo>
                  <a:cubicBezTo>
                    <a:pt x="268" y="323"/>
                    <a:pt x="223" y="368"/>
                    <a:pt x="200" y="394"/>
                  </a:cubicBezTo>
                  <a:cubicBezTo>
                    <a:pt x="172" y="426"/>
                    <a:pt x="206" y="457"/>
                    <a:pt x="206" y="457"/>
                  </a:cubicBezTo>
                  <a:cubicBezTo>
                    <a:pt x="409" y="672"/>
                    <a:pt x="409" y="672"/>
                    <a:pt x="409" y="672"/>
                  </a:cubicBezTo>
                  <a:cubicBezTo>
                    <a:pt x="409" y="672"/>
                    <a:pt x="456" y="723"/>
                    <a:pt x="523" y="662"/>
                  </a:cubicBezTo>
                  <a:cubicBezTo>
                    <a:pt x="569" y="620"/>
                    <a:pt x="921" y="262"/>
                    <a:pt x="949" y="236"/>
                  </a:cubicBezTo>
                  <a:cubicBezTo>
                    <a:pt x="989" y="198"/>
                    <a:pt x="965" y="178"/>
                    <a:pt x="965" y="178"/>
                  </a:cubicBezTo>
                  <a:close/>
                  <a:moveTo>
                    <a:pt x="756" y="704"/>
                  </a:moveTo>
                  <a:cubicBezTo>
                    <a:pt x="755" y="757"/>
                    <a:pt x="712" y="801"/>
                    <a:pt x="659" y="801"/>
                  </a:cubicBezTo>
                  <a:cubicBezTo>
                    <a:pt x="213" y="801"/>
                    <a:pt x="213" y="801"/>
                    <a:pt x="213" y="801"/>
                  </a:cubicBezTo>
                  <a:cubicBezTo>
                    <a:pt x="160" y="801"/>
                    <a:pt x="116" y="757"/>
                    <a:pt x="116" y="704"/>
                  </a:cubicBezTo>
                  <a:cubicBezTo>
                    <a:pt x="116" y="213"/>
                    <a:pt x="116" y="213"/>
                    <a:pt x="116" y="213"/>
                  </a:cubicBezTo>
                  <a:cubicBezTo>
                    <a:pt x="116" y="160"/>
                    <a:pt x="160" y="116"/>
                    <a:pt x="213" y="116"/>
                  </a:cubicBezTo>
                  <a:cubicBezTo>
                    <a:pt x="659" y="116"/>
                    <a:pt x="659" y="116"/>
                    <a:pt x="659" y="116"/>
                  </a:cubicBezTo>
                  <a:cubicBezTo>
                    <a:pt x="667" y="116"/>
                    <a:pt x="675" y="118"/>
                    <a:pt x="683" y="120"/>
                  </a:cubicBezTo>
                  <a:cubicBezTo>
                    <a:pt x="769" y="31"/>
                    <a:pt x="769" y="31"/>
                    <a:pt x="769" y="31"/>
                  </a:cubicBezTo>
                  <a:cubicBezTo>
                    <a:pt x="737" y="11"/>
                    <a:pt x="699" y="0"/>
                    <a:pt x="659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822"/>
                    <a:pt x="95" y="917"/>
                    <a:pt x="213" y="917"/>
                  </a:cubicBezTo>
                  <a:cubicBezTo>
                    <a:pt x="659" y="917"/>
                    <a:pt x="659" y="917"/>
                    <a:pt x="659" y="917"/>
                  </a:cubicBezTo>
                  <a:cubicBezTo>
                    <a:pt x="776" y="917"/>
                    <a:pt x="872" y="822"/>
                    <a:pt x="872" y="704"/>
                  </a:cubicBezTo>
                  <a:cubicBezTo>
                    <a:pt x="872" y="465"/>
                    <a:pt x="872" y="465"/>
                    <a:pt x="872" y="465"/>
                  </a:cubicBezTo>
                  <a:cubicBezTo>
                    <a:pt x="756" y="518"/>
                    <a:pt x="756" y="518"/>
                    <a:pt x="756" y="518"/>
                  </a:cubicBezTo>
                  <a:lnTo>
                    <a:pt x="756" y="704"/>
                  </a:lnTo>
                  <a:close/>
                </a:path>
              </a:pathLst>
            </a:custGeom>
            <a:solidFill>
              <a:srgbClr val="4BAE9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3229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036D21F-B6A9-4C05-A053-7569BB880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3601035"/>
              <a:ext cx="195974" cy="181880"/>
            </a:xfrm>
            <a:custGeom>
              <a:avLst/>
              <a:gdLst>
                <a:gd name="T0" fmla="*/ 965 w 989"/>
                <a:gd name="T1" fmla="*/ 178 h 917"/>
                <a:gd name="T2" fmla="*/ 891 w 989"/>
                <a:gd name="T3" fmla="*/ 100 h 917"/>
                <a:gd name="T4" fmla="*/ 823 w 989"/>
                <a:gd name="T5" fmla="*/ 113 h 917"/>
                <a:gd name="T6" fmla="*/ 509 w 989"/>
                <a:gd name="T7" fmla="*/ 424 h 917"/>
                <a:gd name="T8" fmla="*/ 452 w 989"/>
                <a:gd name="T9" fmla="*/ 455 h 917"/>
                <a:gd name="T10" fmla="*/ 336 w 989"/>
                <a:gd name="T11" fmla="*/ 329 h 917"/>
                <a:gd name="T12" fmla="*/ 268 w 989"/>
                <a:gd name="T13" fmla="*/ 323 h 917"/>
                <a:gd name="T14" fmla="*/ 200 w 989"/>
                <a:gd name="T15" fmla="*/ 394 h 917"/>
                <a:gd name="T16" fmla="*/ 206 w 989"/>
                <a:gd name="T17" fmla="*/ 457 h 917"/>
                <a:gd name="T18" fmla="*/ 409 w 989"/>
                <a:gd name="T19" fmla="*/ 672 h 917"/>
                <a:gd name="T20" fmla="*/ 523 w 989"/>
                <a:gd name="T21" fmla="*/ 662 h 917"/>
                <a:gd name="T22" fmla="*/ 949 w 989"/>
                <a:gd name="T23" fmla="*/ 236 h 917"/>
                <a:gd name="T24" fmla="*/ 965 w 989"/>
                <a:gd name="T25" fmla="*/ 178 h 917"/>
                <a:gd name="T26" fmla="*/ 756 w 989"/>
                <a:gd name="T27" fmla="*/ 704 h 917"/>
                <a:gd name="T28" fmla="*/ 659 w 989"/>
                <a:gd name="T29" fmla="*/ 801 h 917"/>
                <a:gd name="T30" fmla="*/ 213 w 989"/>
                <a:gd name="T31" fmla="*/ 801 h 917"/>
                <a:gd name="T32" fmla="*/ 116 w 989"/>
                <a:gd name="T33" fmla="*/ 704 h 917"/>
                <a:gd name="T34" fmla="*/ 116 w 989"/>
                <a:gd name="T35" fmla="*/ 213 h 917"/>
                <a:gd name="T36" fmla="*/ 213 w 989"/>
                <a:gd name="T37" fmla="*/ 116 h 917"/>
                <a:gd name="T38" fmla="*/ 659 w 989"/>
                <a:gd name="T39" fmla="*/ 116 h 917"/>
                <a:gd name="T40" fmla="*/ 683 w 989"/>
                <a:gd name="T41" fmla="*/ 120 h 917"/>
                <a:gd name="T42" fmla="*/ 769 w 989"/>
                <a:gd name="T43" fmla="*/ 31 h 917"/>
                <a:gd name="T44" fmla="*/ 659 w 989"/>
                <a:gd name="T45" fmla="*/ 0 h 917"/>
                <a:gd name="T46" fmla="*/ 213 w 989"/>
                <a:gd name="T47" fmla="*/ 0 h 917"/>
                <a:gd name="T48" fmla="*/ 0 w 989"/>
                <a:gd name="T49" fmla="*/ 213 h 917"/>
                <a:gd name="T50" fmla="*/ 0 w 989"/>
                <a:gd name="T51" fmla="*/ 704 h 917"/>
                <a:gd name="T52" fmla="*/ 213 w 989"/>
                <a:gd name="T53" fmla="*/ 917 h 917"/>
                <a:gd name="T54" fmla="*/ 659 w 989"/>
                <a:gd name="T55" fmla="*/ 917 h 917"/>
                <a:gd name="T56" fmla="*/ 872 w 989"/>
                <a:gd name="T57" fmla="*/ 704 h 917"/>
                <a:gd name="T58" fmla="*/ 872 w 989"/>
                <a:gd name="T59" fmla="*/ 465 h 917"/>
                <a:gd name="T60" fmla="*/ 756 w 989"/>
                <a:gd name="T61" fmla="*/ 518 h 917"/>
                <a:gd name="T62" fmla="*/ 756 w 989"/>
                <a:gd name="T63" fmla="*/ 70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9" h="917">
                  <a:moveTo>
                    <a:pt x="965" y="178"/>
                  </a:moveTo>
                  <a:cubicBezTo>
                    <a:pt x="965" y="178"/>
                    <a:pt x="926" y="130"/>
                    <a:pt x="891" y="100"/>
                  </a:cubicBezTo>
                  <a:cubicBezTo>
                    <a:pt x="860" y="74"/>
                    <a:pt x="823" y="113"/>
                    <a:pt x="823" y="113"/>
                  </a:cubicBezTo>
                  <a:cubicBezTo>
                    <a:pt x="823" y="113"/>
                    <a:pt x="528" y="398"/>
                    <a:pt x="509" y="424"/>
                  </a:cubicBezTo>
                  <a:cubicBezTo>
                    <a:pt x="490" y="449"/>
                    <a:pt x="469" y="472"/>
                    <a:pt x="452" y="455"/>
                  </a:cubicBezTo>
                  <a:cubicBezTo>
                    <a:pt x="433" y="436"/>
                    <a:pt x="371" y="365"/>
                    <a:pt x="336" y="329"/>
                  </a:cubicBezTo>
                  <a:cubicBezTo>
                    <a:pt x="300" y="294"/>
                    <a:pt x="268" y="323"/>
                    <a:pt x="268" y="323"/>
                  </a:cubicBezTo>
                  <a:cubicBezTo>
                    <a:pt x="268" y="323"/>
                    <a:pt x="223" y="368"/>
                    <a:pt x="200" y="394"/>
                  </a:cubicBezTo>
                  <a:cubicBezTo>
                    <a:pt x="172" y="426"/>
                    <a:pt x="206" y="457"/>
                    <a:pt x="206" y="457"/>
                  </a:cubicBezTo>
                  <a:cubicBezTo>
                    <a:pt x="409" y="672"/>
                    <a:pt x="409" y="672"/>
                    <a:pt x="409" y="672"/>
                  </a:cubicBezTo>
                  <a:cubicBezTo>
                    <a:pt x="409" y="672"/>
                    <a:pt x="456" y="723"/>
                    <a:pt x="523" y="662"/>
                  </a:cubicBezTo>
                  <a:cubicBezTo>
                    <a:pt x="569" y="620"/>
                    <a:pt x="921" y="262"/>
                    <a:pt x="949" y="236"/>
                  </a:cubicBezTo>
                  <a:cubicBezTo>
                    <a:pt x="989" y="198"/>
                    <a:pt x="965" y="178"/>
                    <a:pt x="965" y="178"/>
                  </a:cubicBezTo>
                  <a:close/>
                  <a:moveTo>
                    <a:pt x="756" y="704"/>
                  </a:moveTo>
                  <a:cubicBezTo>
                    <a:pt x="755" y="757"/>
                    <a:pt x="712" y="801"/>
                    <a:pt x="659" y="801"/>
                  </a:cubicBezTo>
                  <a:cubicBezTo>
                    <a:pt x="213" y="801"/>
                    <a:pt x="213" y="801"/>
                    <a:pt x="213" y="801"/>
                  </a:cubicBezTo>
                  <a:cubicBezTo>
                    <a:pt x="160" y="801"/>
                    <a:pt x="116" y="757"/>
                    <a:pt x="116" y="704"/>
                  </a:cubicBezTo>
                  <a:cubicBezTo>
                    <a:pt x="116" y="213"/>
                    <a:pt x="116" y="213"/>
                    <a:pt x="116" y="213"/>
                  </a:cubicBezTo>
                  <a:cubicBezTo>
                    <a:pt x="116" y="160"/>
                    <a:pt x="160" y="116"/>
                    <a:pt x="213" y="116"/>
                  </a:cubicBezTo>
                  <a:cubicBezTo>
                    <a:pt x="659" y="116"/>
                    <a:pt x="659" y="116"/>
                    <a:pt x="659" y="116"/>
                  </a:cubicBezTo>
                  <a:cubicBezTo>
                    <a:pt x="667" y="116"/>
                    <a:pt x="675" y="118"/>
                    <a:pt x="683" y="120"/>
                  </a:cubicBezTo>
                  <a:cubicBezTo>
                    <a:pt x="769" y="31"/>
                    <a:pt x="769" y="31"/>
                    <a:pt x="769" y="31"/>
                  </a:cubicBezTo>
                  <a:cubicBezTo>
                    <a:pt x="737" y="11"/>
                    <a:pt x="699" y="0"/>
                    <a:pt x="659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822"/>
                    <a:pt x="95" y="917"/>
                    <a:pt x="213" y="917"/>
                  </a:cubicBezTo>
                  <a:cubicBezTo>
                    <a:pt x="659" y="917"/>
                    <a:pt x="659" y="917"/>
                    <a:pt x="659" y="917"/>
                  </a:cubicBezTo>
                  <a:cubicBezTo>
                    <a:pt x="776" y="917"/>
                    <a:pt x="872" y="822"/>
                    <a:pt x="872" y="704"/>
                  </a:cubicBezTo>
                  <a:cubicBezTo>
                    <a:pt x="872" y="465"/>
                    <a:pt x="872" y="465"/>
                    <a:pt x="872" y="465"/>
                  </a:cubicBezTo>
                  <a:cubicBezTo>
                    <a:pt x="756" y="518"/>
                    <a:pt x="756" y="518"/>
                    <a:pt x="756" y="518"/>
                  </a:cubicBezTo>
                  <a:lnTo>
                    <a:pt x="756" y="704"/>
                  </a:lnTo>
                  <a:close/>
                </a:path>
              </a:pathLst>
            </a:custGeom>
            <a:solidFill>
              <a:srgbClr val="4BAE9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3229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08D8B3EF-8414-49CC-8247-C282438CD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4113270"/>
              <a:ext cx="195974" cy="181880"/>
            </a:xfrm>
            <a:custGeom>
              <a:avLst/>
              <a:gdLst>
                <a:gd name="T0" fmla="*/ 965 w 989"/>
                <a:gd name="T1" fmla="*/ 178 h 917"/>
                <a:gd name="T2" fmla="*/ 891 w 989"/>
                <a:gd name="T3" fmla="*/ 100 h 917"/>
                <a:gd name="T4" fmla="*/ 823 w 989"/>
                <a:gd name="T5" fmla="*/ 113 h 917"/>
                <a:gd name="T6" fmla="*/ 509 w 989"/>
                <a:gd name="T7" fmla="*/ 424 h 917"/>
                <a:gd name="T8" fmla="*/ 452 w 989"/>
                <a:gd name="T9" fmla="*/ 455 h 917"/>
                <a:gd name="T10" fmla="*/ 336 w 989"/>
                <a:gd name="T11" fmla="*/ 329 h 917"/>
                <a:gd name="T12" fmla="*/ 268 w 989"/>
                <a:gd name="T13" fmla="*/ 323 h 917"/>
                <a:gd name="T14" fmla="*/ 200 w 989"/>
                <a:gd name="T15" fmla="*/ 394 h 917"/>
                <a:gd name="T16" fmla="*/ 206 w 989"/>
                <a:gd name="T17" fmla="*/ 457 h 917"/>
                <a:gd name="T18" fmla="*/ 409 w 989"/>
                <a:gd name="T19" fmla="*/ 672 h 917"/>
                <a:gd name="T20" fmla="*/ 523 w 989"/>
                <a:gd name="T21" fmla="*/ 662 h 917"/>
                <a:gd name="T22" fmla="*/ 949 w 989"/>
                <a:gd name="T23" fmla="*/ 236 h 917"/>
                <a:gd name="T24" fmla="*/ 965 w 989"/>
                <a:gd name="T25" fmla="*/ 178 h 917"/>
                <a:gd name="T26" fmla="*/ 756 w 989"/>
                <a:gd name="T27" fmla="*/ 704 h 917"/>
                <a:gd name="T28" fmla="*/ 659 w 989"/>
                <a:gd name="T29" fmla="*/ 801 h 917"/>
                <a:gd name="T30" fmla="*/ 213 w 989"/>
                <a:gd name="T31" fmla="*/ 801 h 917"/>
                <a:gd name="T32" fmla="*/ 116 w 989"/>
                <a:gd name="T33" fmla="*/ 704 h 917"/>
                <a:gd name="T34" fmla="*/ 116 w 989"/>
                <a:gd name="T35" fmla="*/ 213 h 917"/>
                <a:gd name="T36" fmla="*/ 213 w 989"/>
                <a:gd name="T37" fmla="*/ 116 h 917"/>
                <a:gd name="T38" fmla="*/ 659 w 989"/>
                <a:gd name="T39" fmla="*/ 116 h 917"/>
                <a:gd name="T40" fmla="*/ 683 w 989"/>
                <a:gd name="T41" fmla="*/ 120 h 917"/>
                <a:gd name="T42" fmla="*/ 769 w 989"/>
                <a:gd name="T43" fmla="*/ 31 h 917"/>
                <a:gd name="T44" fmla="*/ 659 w 989"/>
                <a:gd name="T45" fmla="*/ 0 h 917"/>
                <a:gd name="T46" fmla="*/ 213 w 989"/>
                <a:gd name="T47" fmla="*/ 0 h 917"/>
                <a:gd name="T48" fmla="*/ 0 w 989"/>
                <a:gd name="T49" fmla="*/ 213 h 917"/>
                <a:gd name="T50" fmla="*/ 0 w 989"/>
                <a:gd name="T51" fmla="*/ 704 h 917"/>
                <a:gd name="T52" fmla="*/ 213 w 989"/>
                <a:gd name="T53" fmla="*/ 917 h 917"/>
                <a:gd name="T54" fmla="*/ 659 w 989"/>
                <a:gd name="T55" fmla="*/ 917 h 917"/>
                <a:gd name="T56" fmla="*/ 872 w 989"/>
                <a:gd name="T57" fmla="*/ 704 h 917"/>
                <a:gd name="T58" fmla="*/ 872 w 989"/>
                <a:gd name="T59" fmla="*/ 465 h 917"/>
                <a:gd name="T60" fmla="*/ 756 w 989"/>
                <a:gd name="T61" fmla="*/ 518 h 917"/>
                <a:gd name="T62" fmla="*/ 756 w 989"/>
                <a:gd name="T63" fmla="*/ 704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9" h="917">
                  <a:moveTo>
                    <a:pt x="965" y="178"/>
                  </a:moveTo>
                  <a:cubicBezTo>
                    <a:pt x="965" y="178"/>
                    <a:pt x="926" y="130"/>
                    <a:pt x="891" y="100"/>
                  </a:cubicBezTo>
                  <a:cubicBezTo>
                    <a:pt x="860" y="74"/>
                    <a:pt x="823" y="113"/>
                    <a:pt x="823" y="113"/>
                  </a:cubicBezTo>
                  <a:cubicBezTo>
                    <a:pt x="823" y="113"/>
                    <a:pt x="528" y="398"/>
                    <a:pt x="509" y="424"/>
                  </a:cubicBezTo>
                  <a:cubicBezTo>
                    <a:pt x="490" y="449"/>
                    <a:pt x="469" y="472"/>
                    <a:pt x="452" y="455"/>
                  </a:cubicBezTo>
                  <a:cubicBezTo>
                    <a:pt x="433" y="436"/>
                    <a:pt x="371" y="365"/>
                    <a:pt x="336" y="329"/>
                  </a:cubicBezTo>
                  <a:cubicBezTo>
                    <a:pt x="300" y="294"/>
                    <a:pt x="268" y="323"/>
                    <a:pt x="268" y="323"/>
                  </a:cubicBezTo>
                  <a:cubicBezTo>
                    <a:pt x="268" y="323"/>
                    <a:pt x="223" y="368"/>
                    <a:pt x="200" y="394"/>
                  </a:cubicBezTo>
                  <a:cubicBezTo>
                    <a:pt x="172" y="426"/>
                    <a:pt x="206" y="457"/>
                    <a:pt x="206" y="457"/>
                  </a:cubicBezTo>
                  <a:cubicBezTo>
                    <a:pt x="409" y="672"/>
                    <a:pt x="409" y="672"/>
                    <a:pt x="409" y="672"/>
                  </a:cubicBezTo>
                  <a:cubicBezTo>
                    <a:pt x="409" y="672"/>
                    <a:pt x="456" y="723"/>
                    <a:pt x="523" y="662"/>
                  </a:cubicBezTo>
                  <a:cubicBezTo>
                    <a:pt x="569" y="620"/>
                    <a:pt x="921" y="262"/>
                    <a:pt x="949" y="236"/>
                  </a:cubicBezTo>
                  <a:cubicBezTo>
                    <a:pt x="989" y="198"/>
                    <a:pt x="965" y="178"/>
                    <a:pt x="965" y="178"/>
                  </a:cubicBezTo>
                  <a:close/>
                  <a:moveTo>
                    <a:pt x="756" y="704"/>
                  </a:moveTo>
                  <a:cubicBezTo>
                    <a:pt x="755" y="757"/>
                    <a:pt x="712" y="801"/>
                    <a:pt x="659" y="801"/>
                  </a:cubicBezTo>
                  <a:cubicBezTo>
                    <a:pt x="213" y="801"/>
                    <a:pt x="213" y="801"/>
                    <a:pt x="213" y="801"/>
                  </a:cubicBezTo>
                  <a:cubicBezTo>
                    <a:pt x="160" y="801"/>
                    <a:pt x="116" y="757"/>
                    <a:pt x="116" y="704"/>
                  </a:cubicBezTo>
                  <a:cubicBezTo>
                    <a:pt x="116" y="213"/>
                    <a:pt x="116" y="213"/>
                    <a:pt x="116" y="213"/>
                  </a:cubicBezTo>
                  <a:cubicBezTo>
                    <a:pt x="116" y="160"/>
                    <a:pt x="160" y="116"/>
                    <a:pt x="213" y="116"/>
                  </a:cubicBezTo>
                  <a:cubicBezTo>
                    <a:pt x="659" y="116"/>
                    <a:pt x="659" y="116"/>
                    <a:pt x="659" y="116"/>
                  </a:cubicBezTo>
                  <a:cubicBezTo>
                    <a:pt x="667" y="116"/>
                    <a:pt x="675" y="118"/>
                    <a:pt x="683" y="120"/>
                  </a:cubicBezTo>
                  <a:cubicBezTo>
                    <a:pt x="769" y="31"/>
                    <a:pt x="769" y="31"/>
                    <a:pt x="769" y="31"/>
                  </a:cubicBezTo>
                  <a:cubicBezTo>
                    <a:pt x="737" y="11"/>
                    <a:pt x="699" y="0"/>
                    <a:pt x="659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95" y="0"/>
                    <a:pt x="0" y="95"/>
                    <a:pt x="0" y="213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0" y="822"/>
                    <a:pt x="95" y="917"/>
                    <a:pt x="213" y="917"/>
                  </a:cubicBezTo>
                  <a:cubicBezTo>
                    <a:pt x="659" y="917"/>
                    <a:pt x="659" y="917"/>
                    <a:pt x="659" y="917"/>
                  </a:cubicBezTo>
                  <a:cubicBezTo>
                    <a:pt x="776" y="917"/>
                    <a:pt x="872" y="822"/>
                    <a:pt x="872" y="704"/>
                  </a:cubicBezTo>
                  <a:cubicBezTo>
                    <a:pt x="872" y="465"/>
                    <a:pt x="872" y="465"/>
                    <a:pt x="872" y="465"/>
                  </a:cubicBezTo>
                  <a:cubicBezTo>
                    <a:pt x="756" y="518"/>
                    <a:pt x="756" y="518"/>
                    <a:pt x="756" y="518"/>
                  </a:cubicBezTo>
                  <a:lnTo>
                    <a:pt x="756" y="704"/>
                  </a:lnTo>
                  <a:close/>
                </a:path>
              </a:pathLst>
            </a:custGeom>
            <a:solidFill>
              <a:srgbClr val="4BAE9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3229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06904202-01CD-4A64-AFC9-FF3A4F409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350915"/>
            <a:ext cx="6350000" cy="4584700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058317C-068F-4FB4-B4D0-8F8A1732293C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0841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-272155" y="-23690"/>
            <a:ext cx="1975118" cy="11026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D3708E7-69ED-4CD3-B467-213A8CE6DAC3}"/>
              </a:ext>
            </a:extLst>
          </p:cNvPr>
          <p:cNvSpPr txBox="1"/>
          <p:nvPr/>
        </p:nvSpPr>
        <p:spPr>
          <a:xfrm>
            <a:off x="527525" y="1486249"/>
            <a:ext cx="1175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</a:t>
            </a:r>
            <a:r>
              <a:rPr lang="en-US" altLang="zh-CN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E9158B-B306-4CCD-8F26-30C7C7941E66}"/>
              </a:ext>
            </a:extLst>
          </p:cNvPr>
          <p:cNvSpPr txBox="1"/>
          <p:nvPr/>
        </p:nvSpPr>
        <p:spPr>
          <a:xfrm>
            <a:off x="1568860" y="1578582"/>
            <a:ext cx="135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输入数据集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9E2408-6831-4305-A7AE-9CA7759FF53D}"/>
              </a:ext>
            </a:extLst>
          </p:cNvPr>
          <p:cNvSpPr txBox="1"/>
          <p:nvPr/>
        </p:nvSpPr>
        <p:spPr>
          <a:xfrm>
            <a:off x="607244" y="2423689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</a:t>
            </a:r>
            <a:r>
              <a:rPr lang="en-US" altLang="zh-CN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</a:t>
            </a: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D18B1A0-1BC3-4911-814C-B946F439E135}"/>
              </a:ext>
            </a:extLst>
          </p:cNvPr>
          <p:cNvSpPr txBox="1"/>
          <p:nvPr/>
        </p:nvSpPr>
        <p:spPr>
          <a:xfrm>
            <a:off x="1575542" y="2502852"/>
            <a:ext cx="135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指定半径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85048E-E01E-44E1-A15D-D3DF8EA37469}"/>
              </a:ext>
            </a:extLst>
          </p:cNvPr>
          <p:cNvSpPr txBox="1"/>
          <p:nvPr/>
        </p:nvSpPr>
        <p:spPr>
          <a:xfrm>
            <a:off x="527524" y="3403910"/>
            <a:ext cx="1175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MinPts</a:t>
            </a:r>
            <a:r>
              <a:rPr lang="zh-CN" altLang="en-US" sz="2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852141-12FC-4F61-896A-06F9CE38A0C6}"/>
              </a:ext>
            </a:extLst>
          </p:cNvPr>
          <p:cNvSpPr txBox="1"/>
          <p:nvPr/>
        </p:nvSpPr>
        <p:spPr>
          <a:xfrm>
            <a:off x="1635216" y="3489472"/>
            <a:ext cx="144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密度阈值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CDDB8E-E7F7-44F7-9989-F8DBC6894875}"/>
              </a:ext>
            </a:extLst>
          </p:cNvPr>
          <p:cNvSpPr txBox="1"/>
          <p:nvPr/>
        </p:nvSpPr>
        <p:spPr>
          <a:xfrm>
            <a:off x="4308882" y="86600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0D00E3-6E71-4B0E-9F57-15495F5657D0}"/>
              </a:ext>
            </a:extLst>
          </p:cNvPr>
          <p:cNvSpPr txBox="1"/>
          <p:nvPr/>
        </p:nvSpPr>
        <p:spPr>
          <a:xfrm>
            <a:off x="4300493" y="1581056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6C4A58-84D5-45E2-9FB7-D1815BEC3BB4}"/>
              </a:ext>
            </a:extLst>
          </p:cNvPr>
          <p:cNvSpPr txBox="1"/>
          <p:nvPr/>
        </p:nvSpPr>
        <p:spPr>
          <a:xfrm>
            <a:off x="4313426" y="2630436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A28F09E-8514-4000-9F99-C43C24B2FA08}"/>
              </a:ext>
            </a:extLst>
          </p:cNvPr>
          <p:cNvSpPr txBox="1"/>
          <p:nvPr/>
        </p:nvSpPr>
        <p:spPr>
          <a:xfrm>
            <a:off x="4317307" y="2302333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63A9266-2543-4CEB-8385-9D662F5E742E}"/>
              </a:ext>
            </a:extLst>
          </p:cNvPr>
          <p:cNvSpPr txBox="1"/>
          <p:nvPr/>
        </p:nvSpPr>
        <p:spPr>
          <a:xfrm>
            <a:off x="4342706" y="435801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EC14C0D-ADB7-451F-892B-648512E47386}"/>
              </a:ext>
            </a:extLst>
          </p:cNvPr>
          <p:cNvSpPr txBox="1"/>
          <p:nvPr/>
        </p:nvSpPr>
        <p:spPr>
          <a:xfrm>
            <a:off x="4304804" y="1959433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F154874-6838-491F-8986-E3049491D25B}"/>
              </a:ext>
            </a:extLst>
          </p:cNvPr>
          <p:cNvSpPr txBox="1"/>
          <p:nvPr/>
        </p:nvSpPr>
        <p:spPr>
          <a:xfrm>
            <a:off x="4342706" y="5022133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13.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E5F17CD-46FE-4D58-95F2-6AE74AA2DCFD}"/>
              </a:ext>
            </a:extLst>
          </p:cNvPr>
          <p:cNvSpPr txBox="1"/>
          <p:nvPr/>
        </p:nvSpPr>
        <p:spPr>
          <a:xfrm>
            <a:off x="4326027" y="330159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EC06E14-B2C2-44A3-A3ED-830A161E9741}"/>
              </a:ext>
            </a:extLst>
          </p:cNvPr>
          <p:cNvSpPr txBox="1"/>
          <p:nvPr/>
        </p:nvSpPr>
        <p:spPr>
          <a:xfrm>
            <a:off x="4334515" y="3634743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0C720C8-7F15-44D3-888F-D6DD87FF1746}"/>
              </a:ext>
            </a:extLst>
          </p:cNvPr>
          <p:cNvSpPr txBox="1"/>
          <p:nvPr/>
        </p:nvSpPr>
        <p:spPr>
          <a:xfrm>
            <a:off x="4334416" y="3988678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10.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6503492-471B-41A9-B91F-9DC1AD21ECCC}"/>
              </a:ext>
            </a:extLst>
          </p:cNvPr>
          <p:cNvSpPr txBox="1"/>
          <p:nvPr/>
        </p:nvSpPr>
        <p:spPr>
          <a:xfrm>
            <a:off x="4308882" y="122383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95DB13A-EB82-473C-94D8-B5B92AE3058F}"/>
              </a:ext>
            </a:extLst>
          </p:cNvPr>
          <p:cNvSpPr txBox="1"/>
          <p:nvPr/>
        </p:nvSpPr>
        <p:spPr>
          <a:xfrm>
            <a:off x="4342706" y="4693567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12.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0B9FFF7-04CD-4EA9-BBB1-81E0F37E39B4}"/>
              </a:ext>
            </a:extLst>
          </p:cNvPr>
          <p:cNvSpPr txBox="1"/>
          <p:nvPr/>
        </p:nvSpPr>
        <p:spPr>
          <a:xfrm>
            <a:off x="4342706" y="535938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14.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D64C550-F863-4D6D-A80E-2CBC91E83728}"/>
              </a:ext>
            </a:extLst>
          </p:cNvPr>
          <p:cNvSpPr txBox="1"/>
          <p:nvPr/>
        </p:nvSpPr>
        <p:spPr>
          <a:xfrm>
            <a:off x="4346667" y="5658003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15.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B2204EE-D88B-4076-840F-4926220F844A}"/>
              </a:ext>
            </a:extLst>
          </p:cNvPr>
          <p:cNvSpPr txBox="1"/>
          <p:nvPr/>
        </p:nvSpPr>
        <p:spPr>
          <a:xfrm>
            <a:off x="4317539" y="2999768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57A100A-F3D5-4176-9CBA-9502B34FDA3E}"/>
              </a:ext>
            </a:extLst>
          </p:cNvPr>
          <p:cNvSpPr txBox="1"/>
          <p:nvPr/>
        </p:nvSpPr>
        <p:spPr>
          <a:xfrm>
            <a:off x="4342706" y="6025305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16.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97B8973-4581-4B37-9AF9-F3035BD30071}"/>
              </a:ext>
            </a:extLst>
          </p:cNvPr>
          <p:cNvSpPr txBox="1"/>
          <p:nvPr/>
        </p:nvSpPr>
        <p:spPr>
          <a:xfrm>
            <a:off x="4848487" y="894270"/>
            <a:ext cx="327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标记所有对象为</a:t>
            </a:r>
            <a:r>
              <a:rPr lang="en-US" altLang="zh-CN" dirty="0"/>
              <a:t>unvisited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ABD685C-6765-43CD-A9DF-DDC457A58E4E}"/>
              </a:ext>
            </a:extLst>
          </p:cNvPr>
          <p:cNvSpPr txBox="1"/>
          <p:nvPr/>
        </p:nvSpPr>
        <p:spPr>
          <a:xfrm>
            <a:off x="4848487" y="1596030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随机选择一个</a:t>
            </a:r>
            <a:r>
              <a:rPr lang="en-US" altLang="zh-CN" dirty="0"/>
              <a:t>unvisited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1F62DBF-5A23-4C2B-BE4B-9A1EA1DAA833}"/>
              </a:ext>
            </a:extLst>
          </p:cNvPr>
          <p:cNvSpPr txBox="1"/>
          <p:nvPr/>
        </p:nvSpPr>
        <p:spPr>
          <a:xfrm>
            <a:off x="4886587" y="2645410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创建一个新簇</a:t>
            </a:r>
            <a:r>
              <a:rPr lang="en-US" altLang="zh-CN" dirty="0"/>
              <a:t>C</a:t>
            </a:r>
            <a:r>
              <a:rPr lang="zh-CN" altLang="en-US" dirty="0"/>
              <a:t>，并把</a:t>
            </a:r>
            <a:r>
              <a:rPr lang="en-US" altLang="zh-CN" dirty="0"/>
              <a:t>p</a:t>
            </a:r>
            <a:r>
              <a:rPr lang="zh-CN" altLang="en-US" dirty="0"/>
              <a:t>添加到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033CD61-B59F-4FF3-AA82-9F49655CFBE9}"/>
              </a:ext>
            </a:extLst>
          </p:cNvPr>
          <p:cNvSpPr txBox="1"/>
          <p:nvPr/>
        </p:nvSpPr>
        <p:spPr>
          <a:xfrm>
            <a:off x="4890468" y="2317307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p</a:t>
            </a:r>
            <a:r>
              <a:rPr lang="zh-CN" altLang="en-US" dirty="0"/>
              <a:t>的</a:t>
            </a:r>
            <a:r>
              <a:rPr lang="en-US" altLang="zh-CN" dirty="0"/>
              <a:t>E</a:t>
            </a:r>
            <a:r>
              <a:rPr lang="zh-CN" altLang="en-US" dirty="0"/>
              <a:t>邻域至少有</a:t>
            </a:r>
            <a:r>
              <a:rPr lang="en-US" altLang="zh-CN" dirty="0" err="1"/>
              <a:t>minPts</a:t>
            </a:r>
            <a:r>
              <a:rPr lang="zh-CN" altLang="en-US" dirty="0"/>
              <a:t>个对象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95B68BE-96BC-4306-B603-807F3AF40F36}"/>
              </a:ext>
            </a:extLst>
          </p:cNvPr>
          <p:cNvSpPr txBox="1"/>
          <p:nvPr/>
        </p:nvSpPr>
        <p:spPr>
          <a:xfrm>
            <a:off x="4928788" y="4409355"/>
            <a:ext cx="749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If p</a:t>
            </a:r>
            <a:r>
              <a:rPr lang="zh-CN" altLang="en-US" dirty="0"/>
              <a:t>的</a:t>
            </a:r>
            <a:r>
              <a:rPr lang="en-US" altLang="zh-CN" dirty="0"/>
              <a:t>E</a:t>
            </a:r>
            <a:r>
              <a:rPr lang="zh-CN" altLang="en-US" dirty="0"/>
              <a:t>邻域至少有</a:t>
            </a:r>
            <a:r>
              <a:rPr lang="en-US" altLang="zh-CN" dirty="0" err="1"/>
              <a:t>Minpts</a:t>
            </a:r>
            <a:r>
              <a:rPr lang="zh-CN" altLang="en-US" dirty="0"/>
              <a:t>个对象，把这些对象添加到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1F423E0-3C2B-41E9-93C3-20A3D700C112}"/>
              </a:ext>
            </a:extLst>
          </p:cNvPr>
          <p:cNvSpPr txBox="1"/>
          <p:nvPr/>
        </p:nvSpPr>
        <p:spPr>
          <a:xfrm>
            <a:off x="4852798" y="1974407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标记</a:t>
            </a:r>
            <a:r>
              <a:rPr lang="en-US" altLang="zh-CN" dirty="0"/>
              <a:t>p</a:t>
            </a:r>
            <a:r>
              <a:rPr lang="zh-CN" altLang="en-US" dirty="0"/>
              <a:t>为</a:t>
            </a:r>
            <a:r>
              <a:rPr lang="en-US" altLang="zh-CN" dirty="0"/>
              <a:t>visited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09ACE3F-5F54-4F44-BE1E-84996B88BFD6}"/>
              </a:ext>
            </a:extLst>
          </p:cNvPr>
          <p:cNvSpPr txBox="1"/>
          <p:nvPr/>
        </p:nvSpPr>
        <p:spPr>
          <a:xfrm>
            <a:off x="4915867" y="5037107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End for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5E04612-EEAE-4D4F-9904-12D2EA460FE3}"/>
              </a:ext>
            </a:extLst>
          </p:cNvPr>
          <p:cNvSpPr txBox="1"/>
          <p:nvPr/>
        </p:nvSpPr>
        <p:spPr>
          <a:xfrm>
            <a:off x="4907577" y="3316564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For N</a:t>
            </a:r>
            <a:r>
              <a:rPr lang="zh-CN" altLang="en-US" dirty="0"/>
              <a:t>中每个点</a:t>
            </a:r>
            <a:r>
              <a:rPr lang="en-US" altLang="zh-CN" dirty="0"/>
              <a:t>p’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569476C-46E6-49DC-BEF2-FDA8FD497987}"/>
              </a:ext>
            </a:extLst>
          </p:cNvPr>
          <p:cNvSpPr txBox="1"/>
          <p:nvPr/>
        </p:nvSpPr>
        <p:spPr>
          <a:xfrm>
            <a:off x="4899287" y="3649717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If p’</a:t>
            </a:r>
            <a:r>
              <a:rPr lang="zh-CN" altLang="en-US" dirty="0"/>
              <a:t>是</a:t>
            </a:r>
            <a:r>
              <a:rPr lang="en-US" altLang="zh-CN" dirty="0"/>
              <a:t>unvisited</a:t>
            </a:r>
            <a:r>
              <a:rPr lang="zh-CN" altLang="en-US" dirty="0"/>
              <a:t>；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2B56E37-121F-4DAD-81B5-655701AE4BFC}"/>
              </a:ext>
            </a:extLst>
          </p:cNvPr>
          <p:cNvSpPr txBox="1"/>
          <p:nvPr/>
        </p:nvSpPr>
        <p:spPr>
          <a:xfrm>
            <a:off x="4907577" y="4003652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</a:t>
            </a:r>
            <a:r>
              <a:rPr lang="zh-CN" altLang="en-US" dirty="0"/>
              <a:t>标记</a:t>
            </a:r>
            <a:r>
              <a:rPr lang="en-US" altLang="zh-CN" dirty="0"/>
              <a:t>p’</a:t>
            </a:r>
            <a:r>
              <a:rPr lang="zh-CN" altLang="en-US" dirty="0"/>
              <a:t>是</a:t>
            </a:r>
            <a:r>
              <a:rPr lang="en-US" altLang="zh-CN" dirty="0"/>
              <a:t>visited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F82E9B1-A935-498E-AA23-4E0C8705A682}"/>
              </a:ext>
            </a:extLst>
          </p:cNvPr>
          <p:cNvSpPr txBox="1"/>
          <p:nvPr/>
        </p:nvSpPr>
        <p:spPr>
          <a:xfrm>
            <a:off x="4848486" y="1238813"/>
            <a:ext cx="472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7B61D3C-ECB4-4424-AD55-F130C98A9061}"/>
              </a:ext>
            </a:extLst>
          </p:cNvPr>
          <p:cNvSpPr txBox="1"/>
          <p:nvPr/>
        </p:nvSpPr>
        <p:spPr>
          <a:xfrm>
            <a:off x="4915867" y="4740518"/>
            <a:ext cx="61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</a:t>
            </a:r>
            <a:r>
              <a:rPr lang="zh-CN" altLang="en-US" dirty="0"/>
              <a:t>如果</a:t>
            </a:r>
            <a:r>
              <a:rPr lang="en-US" altLang="zh-CN" dirty="0"/>
              <a:t>p</a:t>
            </a:r>
            <a:r>
              <a:rPr lang="zh-CN" altLang="en-US" dirty="0"/>
              <a:t>还不是任何簇的成员，把</a:t>
            </a:r>
            <a:r>
              <a:rPr lang="en-US" altLang="zh-CN" dirty="0"/>
              <a:t>p</a:t>
            </a:r>
            <a:r>
              <a:rPr lang="zh-CN" altLang="en-US" dirty="0"/>
              <a:t>添加到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35DE58A-DCF8-4D48-878B-BCC1573CA5FE}"/>
              </a:ext>
            </a:extLst>
          </p:cNvPr>
          <p:cNvSpPr txBox="1"/>
          <p:nvPr/>
        </p:nvSpPr>
        <p:spPr>
          <a:xfrm>
            <a:off x="4915867" y="5331898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</a:t>
            </a:r>
            <a:r>
              <a:rPr lang="zh-CN" altLang="en-US" dirty="0"/>
              <a:t>输出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68A767F-3C73-4DBF-BACE-1B5A8F046917}"/>
              </a:ext>
            </a:extLst>
          </p:cNvPr>
          <p:cNvSpPr txBox="1"/>
          <p:nvPr/>
        </p:nvSpPr>
        <p:spPr>
          <a:xfrm>
            <a:off x="4915867" y="5670001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Else</a:t>
            </a:r>
            <a:r>
              <a:rPr lang="zh-CN" altLang="en-US" dirty="0"/>
              <a:t>标记</a:t>
            </a:r>
            <a:r>
              <a:rPr lang="en-US" altLang="zh-CN" dirty="0"/>
              <a:t>p</a:t>
            </a:r>
            <a:r>
              <a:rPr lang="zh-CN" altLang="en-US" dirty="0"/>
              <a:t>为噪声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B95A75B-FBC7-45B3-B0EE-D8D6797536B2}"/>
              </a:ext>
            </a:extLst>
          </p:cNvPr>
          <p:cNvSpPr txBox="1"/>
          <p:nvPr/>
        </p:nvSpPr>
        <p:spPr>
          <a:xfrm>
            <a:off x="4899089" y="3014742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令</a:t>
            </a:r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p</a:t>
            </a:r>
            <a:r>
              <a:rPr lang="zh-CN" altLang="en-US" dirty="0"/>
              <a:t>的</a:t>
            </a:r>
            <a:r>
              <a:rPr lang="en-US" altLang="zh-CN" dirty="0"/>
              <a:t>E</a:t>
            </a:r>
            <a:r>
              <a:rPr lang="zh-CN" altLang="en-US" dirty="0"/>
              <a:t>邻域中的对象集合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790C62B-EF67-4000-B6A1-905FCE428964}"/>
              </a:ext>
            </a:extLst>
          </p:cNvPr>
          <p:cNvSpPr txBox="1"/>
          <p:nvPr/>
        </p:nvSpPr>
        <p:spPr>
          <a:xfrm>
            <a:off x="4899089" y="6039333"/>
            <a:ext cx="500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Until</a:t>
            </a:r>
            <a:r>
              <a:rPr lang="zh-CN" altLang="en-US" dirty="0"/>
              <a:t>没有标记为</a:t>
            </a:r>
            <a:r>
              <a:rPr lang="en-US" altLang="zh-CN" dirty="0"/>
              <a:t>unvisited</a:t>
            </a:r>
            <a:r>
              <a:rPr lang="zh-CN" altLang="en-US" dirty="0"/>
              <a:t>的对象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5EA3A16-3477-4688-B4C5-03EC2AE12A8F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AB9520E-641E-42A9-A6FE-BBC3A5EFC94F}"/>
              </a:ext>
            </a:extLst>
          </p:cNvPr>
          <p:cNvSpPr txBox="1"/>
          <p:nvPr/>
        </p:nvSpPr>
        <p:spPr>
          <a:xfrm>
            <a:off x="1551555" y="281225"/>
            <a:ext cx="20389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3200" dirty="0">
                <a:effectLst>
                  <a:reflection blurRad="6350" stA="55000" endA="300" endPos="45500" dir="5400000" sy="-100000" algn="bl" rotWithShape="0"/>
                </a:effectLst>
                <a:latin typeface="宋体"/>
                <a:ea typeface="宋体"/>
              </a:rPr>
              <a:t>工作流程</a:t>
            </a:r>
            <a:r>
              <a:rPr lang="zh-CN" altLang="en-US" sz="3200" dirty="0">
                <a:latin typeface="宋体"/>
                <a:ea typeface="宋体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327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-173223" y="0"/>
            <a:ext cx="1975118" cy="110262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F92690B-E582-4406-87F5-9850E5669B60}"/>
              </a:ext>
            </a:extLst>
          </p:cNvPr>
          <p:cNvSpPr txBox="1"/>
          <p:nvPr/>
        </p:nvSpPr>
        <p:spPr>
          <a:xfrm>
            <a:off x="1292509" y="378253"/>
            <a:ext cx="252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参数选择：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3AF02A-CD76-4998-A260-88E78E632191}"/>
              </a:ext>
            </a:extLst>
          </p:cNvPr>
          <p:cNvSpPr txBox="1"/>
          <p:nvPr/>
        </p:nvSpPr>
        <p:spPr>
          <a:xfrm>
            <a:off x="1549538" y="2296323"/>
            <a:ext cx="128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半径：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1301BA-C997-4F0D-B0BF-5D5C2BA31328}"/>
              </a:ext>
            </a:extLst>
          </p:cNvPr>
          <p:cNvSpPr txBox="1"/>
          <p:nvPr/>
        </p:nvSpPr>
        <p:spPr>
          <a:xfrm>
            <a:off x="1436326" y="4372615"/>
            <a:ext cx="128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MinPts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116067-1468-4D65-AF9E-71300C3060EF}"/>
              </a:ext>
            </a:extLst>
          </p:cNvPr>
          <p:cNvSpPr txBox="1"/>
          <p:nvPr/>
        </p:nvSpPr>
        <p:spPr>
          <a:xfrm>
            <a:off x="2831912" y="2322602"/>
            <a:ext cx="562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可以根据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距离来设定：找突变点。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772073-D3A9-4CAC-82D1-CC955F6CFD1C}"/>
              </a:ext>
            </a:extLst>
          </p:cNvPr>
          <p:cNvSpPr txBox="1"/>
          <p:nvPr/>
        </p:nvSpPr>
        <p:spPr>
          <a:xfrm>
            <a:off x="2859985" y="2718120"/>
            <a:ext cx="900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距离：给定数据集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P={p(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);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=0,1,…n},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计算点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p(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到集合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的子集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中所有点之间的距离，距离按照从小到大的顺序排序，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d(k)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就被称为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k-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距离。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428D6B-45EC-441A-B4AE-971CD036D03D}"/>
              </a:ext>
            </a:extLst>
          </p:cNvPr>
          <p:cNvSpPr txBox="1"/>
          <p:nvPr/>
        </p:nvSpPr>
        <p:spPr>
          <a:xfrm>
            <a:off x="2870089" y="4408696"/>
            <a:ext cx="636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k-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距离中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的值，一般取的小一些，多次尝试。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FFF2764-BD2C-4ACA-8E5C-2FA2B4A324EF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4804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240655-A474-4299-9EE7-DFEDA181F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17" t="8907" r="11783" b="76446"/>
          <a:stretch/>
        </p:blipFill>
        <p:spPr>
          <a:xfrm flipH="1">
            <a:off x="-173223" y="0"/>
            <a:ext cx="1975118" cy="1102626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A023F5D2-1645-43E2-A582-D5F0987C1160}"/>
              </a:ext>
            </a:extLst>
          </p:cNvPr>
          <p:cNvCxnSpPr>
            <a:cxnSpLocks/>
          </p:cNvCxnSpPr>
          <p:nvPr/>
        </p:nvCxnSpPr>
        <p:spPr>
          <a:xfrm>
            <a:off x="1419501" y="1674955"/>
            <a:ext cx="0" cy="1881045"/>
          </a:xfrm>
          <a:prstGeom prst="line">
            <a:avLst/>
          </a:prstGeom>
          <a:noFill/>
          <a:ln w="6350" cap="flat" cmpd="sng" algn="ctr">
            <a:solidFill>
              <a:srgbClr val="72A376"/>
            </a:solidFill>
            <a:prstDash val="solid"/>
            <a:miter lim="800000"/>
          </a:ln>
          <a:effectLst/>
        </p:spPr>
      </p:cxnSp>
      <p:sp>
        <p:nvSpPr>
          <p:cNvPr id="19" name="TextBox 12">
            <a:extLst>
              <a:ext uri="{FF2B5EF4-FFF2-40B4-BE49-F238E27FC236}">
                <a16:creationId xmlns:a16="http://schemas.microsoft.com/office/drawing/2014/main" id="{1E2C387B-04DA-437D-B9D0-38EF00B27081}"/>
              </a:ext>
            </a:extLst>
          </p:cNvPr>
          <p:cNvSpPr txBox="1"/>
          <p:nvPr/>
        </p:nvSpPr>
        <p:spPr>
          <a:xfrm>
            <a:off x="888776" y="1305739"/>
            <a:ext cx="2554596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宋体"/>
                <a:ea typeface="宋体"/>
                <a:cs typeface="+mn-ea"/>
                <a:sym typeface="+mn-lt"/>
              </a:rPr>
              <a:t>优势：</a:t>
            </a:r>
            <a:endParaRPr lang="en-US" altLang="zh-CN" sz="2000" dirty="0">
              <a:solidFill>
                <a:prstClr val="black"/>
              </a:solidFill>
              <a:latin typeface="宋体"/>
              <a:ea typeface="宋体"/>
              <a:sym typeface="+mn-lt"/>
            </a:endParaRPr>
          </a:p>
        </p:txBody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5C71C480-49B0-4B34-9964-8236199A1DF9}"/>
              </a:ext>
            </a:extLst>
          </p:cNvPr>
          <p:cNvCxnSpPr>
            <a:cxnSpLocks/>
          </p:cNvCxnSpPr>
          <p:nvPr/>
        </p:nvCxnSpPr>
        <p:spPr>
          <a:xfrm flipH="1">
            <a:off x="1419499" y="4514258"/>
            <a:ext cx="2" cy="1784942"/>
          </a:xfrm>
          <a:prstGeom prst="line">
            <a:avLst/>
          </a:prstGeom>
          <a:noFill/>
          <a:ln w="6350" cap="flat" cmpd="sng" algn="ctr">
            <a:solidFill>
              <a:srgbClr val="72A376"/>
            </a:solidFill>
            <a:prstDash val="solid"/>
            <a:miter lim="800000"/>
          </a:ln>
          <a:effectLst/>
        </p:spPr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81DFC8F0-BC0F-4CE5-B48F-BC417B7F6199}"/>
              </a:ext>
            </a:extLst>
          </p:cNvPr>
          <p:cNvSpPr txBox="1"/>
          <p:nvPr/>
        </p:nvSpPr>
        <p:spPr>
          <a:xfrm>
            <a:off x="888776" y="3969517"/>
            <a:ext cx="833179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宋体"/>
                <a:ea typeface="宋体"/>
                <a:cs typeface="+mn-ea"/>
                <a:sym typeface="+mn-lt"/>
              </a:rPr>
              <a:t>劣势：</a:t>
            </a:r>
            <a:endParaRPr lang="en-US" altLang="zh-CN" sz="2000" dirty="0">
              <a:solidFill>
                <a:prstClr val="black"/>
              </a:solidFill>
              <a:latin typeface="宋体"/>
              <a:ea typeface="宋体"/>
              <a:sym typeface="+mn-lt"/>
            </a:endParaRPr>
          </a:p>
        </p:txBody>
      </p:sp>
      <p:sp>
        <p:nvSpPr>
          <p:cNvPr id="25" name="Shape 2680">
            <a:extLst>
              <a:ext uri="{FF2B5EF4-FFF2-40B4-BE49-F238E27FC236}">
                <a16:creationId xmlns:a16="http://schemas.microsoft.com/office/drawing/2014/main" id="{735819BE-57D7-4565-A398-9A015FB00205}"/>
              </a:ext>
            </a:extLst>
          </p:cNvPr>
          <p:cNvSpPr/>
          <p:nvPr/>
        </p:nvSpPr>
        <p:spPr>
          <a:xfrm>
            <a:off x="280942" y="3934639"/>
            <a:ext cx="473718" cy="473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676A5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宋体"/>
              <a:ea typeface="宋体"/>
              <a:cs typeface="Gill Sans"/>
              <a:sym typeface="Gill Sans"/>
            </a:endParaRPr>
          </a:p>
        </p:txBody>
      </p:sp>
      <p:sp>
        <p:nvSpPr>
          <p:cNvPr id="26" name="Shape 2690">
            <a:extLst>
              <a:ext uri="{FF2B5EF4-FFF2-40B4-BE49-F238E27FC236}">
                <a16:creationId xmlns:a16="http://schemas.microsoft.com/office/drawing/2014/main" id="{31E96200-C014-4446-9C05-71A43363DD24}"/>
              </a:ext>
            </a:extLst>
          </p:cNvPr>
          <p:cNvSpPr/>
          <p:nvPr/>
        </p:nvSpPr>
        <p:spPr>
          <a:xfrm>
            <a:off x="280942" y="1244302"/>
            <a:ext cx="473718" cy="43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676A5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宋体"/>
              <a:ea typeface="宋体"/>
              <a:cs typeface="Gill Sans"/>
              <a:sym typeface="Gill San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DD1B0F-2EB1-4764-86E8-DBC284A010EF}"/>
              </a:ext>
            </a:extLst>
          </p:cNvPr>
          <p:cNvSpPr txBox="1"/>
          <p:nvPr/>
        </p:nvSpPr>
        <p:spPr>
          <a:xfrm>
            <a:off x="1419499" y="1723161"/>
            <a:ext cx="255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不需要指定簇的个数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27CEBF-1668-4D76-9DFF-24F721BE6B3B}"/>
              </a:ext>
            </a:extLst>
          </p:cNvPr>
          <p:cNvSpPr txBox="1"/>
          <p:nvPr/>
        </p:nvSpPr>
        <p:spPr>
          <a:xfrm>
            <a:off x="1419499" y="2202138"/>
            <a:ext cx="32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可以发现任意形状的簇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9C516-623A-4BAD-BB71-D49D803FAA89}"/>
              </a:ext>
            </a:extLst>
          </p:cNvPr>
          <p:cNvSpPr txBox="1"/>
          <p:nvPr/>
        </p:nvSpPr>
        <p:spPr>
          <a:xfrm>
            <a:off x="1419499" y="2711949"/>
            <a:ext cx="32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擅长找到离群点</a:t>
            </a:r>
            <a:r>
              <a:rPr lang="en-US" altLang="zh-CN" dirty="0"/>
              <a:t>(</a:t>
            </a:r>
            <a:r>
              <a:rPr lang="zh-CN" altLang="en-US" dirty="0"/>
              <a:t>检测任务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55C092-30AF-415B-B9C3-6A0FF3286230}"/>
              </a:ext>
            </a:extLst>
          </p:cNvPr>
          <p:cNvSpPr txBox="1"/>
          <p:nvPr/>
        </p:nvSpPr>
        <p:spPr>
          <a:xfrm>
            <a:off x="1419499" y="3199763"/>
            <a:ext cx="210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两个参数就够了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114FAE-3702-4493-9D72-146FF30ADB61}"/>
              </a:ext>
            </a:extLst>
          </p:cNvPr>
          <p:cNvSpPr txBox="1"/>
          <p:nvPr/>
        </p:nvSpPr>
        <p:spPr>
          <a:xfrm>
            <a:off x="1419498" y="4482509"/>
            <a:ext cx="32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高维数据有些困难</a:t>
            </a:r>
            <a:r>
              <a:rPr lang="en-US" altLang="zh-CN" dirty="0"/>
              <a:t>(</a:t>
            </a:r>
            <a:r>
              <a:rPr lang="zh-CN" altLang="en-US" dirty="0"/>
              <a:t>可以降维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6845B7-5E56-4F74-9599-E8252B9630B4}"/>
              </a:ext>
            </a:extLst>
          </p:cNvPr>
          <p:cNvSpPr txBox="1"/>
          <p:nvPr/>
        </p:nvSpPr>
        <p:spPr>
          <a:xfrm>
            <a:off x="1398777" y="5021522"/>
            <a:ext cx="425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参数难以选择</a:t>
            </a:r>
            <a:r>
              <a:rPr lang="en-US" altLang="zh-CN" dirty="0"/>
              <a:t>(</a:t>
            </a:r>
            <a:r>
              <a:rPr lang="zh-CN" altLang="en-US" dirty="0"/>
              <a:t>参数对结果的影响非常大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FEA536-2674-47FF-BF80-7AA4627A80F4}"/>
              </a:ext>
            </a:extLst>
          </p:cNvPr>
          <p:cNvSpPr txBox="1"/>
          <p:nvPr/>
        </p:nvSpPr>
        <p:spPr>
          <a:xfrm>
            <a:off x="1440223" y="5713452"/>
            <a:ext cx="32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效率很慢</a:t>
            </a:r>
            <a:r>
              <a:rPr lang="en-US" altLang="zh-CN" dirty="0"/>
              <a:t>(</a:t>
            </a:r>
            <a:r>
              <a:rPr lang="zh-CN" altLang="en-US" dirty="0"/>
              <a:t>数据削减策略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59D528-89E7-4A91-8058-C065C5164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985605"/>
            <a:ext cx="3771900" cy="25050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DAF8D8D-2C2D-4595-AC46-F4FF6A4A4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31" y="3591910"/>
            <a:ext cx="3076465" cy="27072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5FA5DF9-9E80-47BA-A456-CA64EA963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0" y="1189925"/>
            <a:ext cx="3209925" cy="22479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AF4CEBF-AAC8-4AB3-AD42-B82CA2A16D77}"/>
              </a:ext>
            </a:extLst>
          </p:cNvPr>
          <p:cNvSpPr txBox="1"/>
          <p:nvPr/>
        </p:nvSpPr>
        <p:spPr>
          <a:xfrm>
            <a:off x="9246928" y="0"/>
            <a:ext cx="2945072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DBSCAN</a:t>
            </a:r>
            <a:r>
              <a:rPr lang="zh-CN" altLang="en-US" sz="3600" dirty="0">
                <a:solidFill>
                  <a:srgbClr val="0070C0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算法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7A3292-6CFC-49DD-BECF-38E4956608DF}"/>
              </a:ext>
            </a:extLst>
          </p:cNvPr>
          <p:cNvSpPr txBox="1"/>
          <p:nvPr/>
        </p:nvSpPr>
        <p:spPr>
          <a:xfrm>
            <a:off x="1485419" y="235799"/>
            <a:ext cx="20389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defRPr>
            </a:lvl1pPr>
          </a:lstStyle>
          <a:p>
            <a:r>
              <a:rPr lang="zh-CN" altLang="en-US" sz="3200" dirty="0">
                <a:effectLst>
                  <a:reflection blurRad="6350" stA="55000" endA="300" endPos="45500" dir="5400000" sy="-100000" algn="bl" rotWithShape="0"/>
                </a:effectLst>
                <a:latin typeface="宋体"/>
                <a:ea typeface="宋体"/>
              </a:rPr>
              <a:t>优缺点</a:t>
            </a:r>
            <a:r>
              <a:rPr lang="zh-CN" altLang="en-US" sz="3200" dirty="0">
                <a:latin typeface="宋体"/>
                <a:ea typeface="宋体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241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F7CC699-FF2C-481C-BD03-B023455FDC88}"/>
              </a:ext>
            </a:extLst>
          </p:cNvPr>
          <p:cNvSpPr txBox="1"/>
          <p:nvPr/>
        </p:nvSpPr>
        <p:spPr>
          <a:xfrm>
            <a:off x="3447689" y="2156490"/>
            <a:ext cx="52966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9600" b="1" kern="1200" cap="none" spc="0" normalizeH="0" baseline="0" noProof="0" dirty="0">
                <a:solidFill>
                  <a:srgbClr val="36796A"/>
                </a:solidFill>
                <a:latin typeface="宋体"/>
                <a:ea typeface="宋体"/>
                <a:sym typeface="Source Han Sans HW SC"/>
              </a:rPr>
              <a:t>谢谢大家</a:t>
            </a:r>
          </a:p>
        </p:txBody>
      </p:sp>
      <p:sp>
        <p:nvSpPr>
          <p:cNvPr id="14" name="Shape 826">
            <a:extLst>
              <a:ext uri="{FF2B5EF4-FFF2-40B4-BE49-F238E27FC236}">
                <a16:creationId xmlns:a16="http://schemas.microsoft.com/office/drawing/2014/main" id="{3109A002-414B-4792-A72C-77D91A198ABE}"/>
              </a:ext>
            </a:extLst>
          </p:cNvPr>
          <p:cNvSpPr txBox="1">
            <a:spLocks/>
          </p:cNvSpPr>
          <p:nvPr/>
        </p:nvSpPr>
        <p:spPr>
          <a:xfrm>
            <a:off x="5965407" y="3633419"/>
            <a:ext cx="5296621" cy="1593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41275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1pPr>
            <a:lvl2pPr marL="0" marR="0" indent="114300" algn="l" defTabSz="41275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2pPr>
            <a:lvl3pPr marL="0" marR="0" indent="228600" algn="l" defTabSz="41275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3pPr>
            <a:lvl4pPr marL="0" marR="0" indent="342900" algn="l" defTabSz="41275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4pPr>
            <a:lvl5pPr marL="0" marR="0" indent="457200" algn="l" defTabSz="41275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5pPr>
            <a:lvl6pPr marL="1721827" marR="0" indent="-134327" algn="l" defTabSz="412750" latinLnBrk="0">
              <a:lnSpc>
                <a:spcPct val="16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6pPr>
            <a:lvl7pPr marL="2039327" marR="0" indent="-134327" algn="l" defTabSz="412750" latinLnBrk="0">
              <a:lnSpc>
                <a:spcPct val="16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7pPr>
            <a:lvl8pPr marL="2356827" marR="0" indent="-134327" algn="l" defTabSz="412750" latinLnBrk="0">
              <a:lnSpc>
                <a:spcPct val="16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8pPr>
            <a:lvl9pPr marL="2674327" marR="0" indent="-134327" algn="l" defTabSz="412750" latinLnBrk="0">
              <a:lnSpc>
                <a:spcPct val="16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00" b="0" i="0" u="none" strike="noStrike" cap="none" spc="0" baseline="0">
                <a:ln>
                  <a:noFill/>
                </a:ln>
                <a:solidFill>
                  <a:srgbClr val="8B8C8C"/>
                </a:solidFill>
                <a:uFillTx/>
                <a:latin typeface="Slabo 27px"/>
                <a:ea typeface="Slabo 27px"/>
                <a:cs typeface="Slabo 27px"/>
                <a:sym typeface="Slabo 27px"/>
              </a:defRPr>
            </a:lvl9pPr>
          </a:lstStyle>
          <a:p>
            <a:pPr marL="0" marR="0" lvl="0" indent="0" algn="ctr" defTabSz="41275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B8C8C"/>
              </a:solidFill>
              <a:effectLst/>
              <a:uLnTx/>
              <a:uFillTx/>
              <a:latin typeface="宋体"/>
              <a:ea typeface="宋体"/>
              <a:sym typeface="Slabo 27px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435600"/>
            <a:ext cx="12192000" cy="1422400"/>
          </a:xfrm>
          <a:prstGeom prst="rect">
            <a:avLst/>
          </a:prstGeom>
          <a:solidFill>
            <a:srgbClr val="3679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7490B34-00A9-4797-832D-0C9FA8DC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765" b="39484"/>
          <a:stretch/>
        </p:blipFill>
        <p:spPr>
          <a:xfrm rot="10800000">
            <a:off x="0" y="2941320"/>
            <a:ext cx="4429579" cy="39166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14C6190-78B2-4CD8-B63F-5F6FF453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" r="70130" b="48355"/>
          <a:stretch/>
        </p:blipFill>
        <p:spPr>
          <a:xfrm>
            <a:off x="8940801" y="0"/>
            <a:ext cx="2565399" cy="27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微信公众号：PPT模板不求人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652</Words>
  <Application>Microsoft Office PowerPoint</Application>
  <PresentationFormat>宽屏</PresentationFormat>
  <Paragraphs>94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  <vt:variant>
        <vt:lpstr>自定义放映</vt:lpstr>
      </vt:variant>
      <vt:variant>
        <vt:i4>1</vt:i4>
      </vt:variant>
    </vt:vector>
  </HeadingPairs>
  <TitlesOfParts>
    <vt:vector size="17" baseType="lpstr">
      <vt:lpstr>arial</vt:lpstr>
      <vt:lpstr>Adobe 繁黑體 Std B</vt:lpstr>
      <vt:lpstr>宋体</vt:lpstr>
      <vt:lpstr>楷体</vt:lpstr>
      <vt:lpstr>Calibri</vt:lpstr>
      <vt:lpstr>arial</vt:lpstr>
      <vt:lpstr>微信公众号：PPT模板不求人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ASUS</dc:creator>
  <cp:keywords/>
  <dc:description>微信公众号：PPT模板不求人</dc:description>
  <cp:lastModifiedBy>1379115484@qq.com</cp:lastModifiedBy>
  <cp:revision>113</cp:revision>
  <dcterms:created xsi:type="dcterms:W3CDTF">2019-06-27T03:42:54Z</dcterms:created>
  <dcterms:modified xsi:type="dcterms:W3CDTF">2020-11-18T01:51:02Z</dcterms:modified>
  <cp:category/>
</cp:coreProperties>
</file>